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Tenor Sans" charset="1" panose="02000000000000000000"/>
      <p:regular r:id="rId10"/>
    </p:embeddedFont>
    <p:embeddedFont>
      <p:font typeface="Arimo" charset="1" panose="020B0604020202020204"/>
      <p:regular r:id="rId11"/>
    </p:embeddedFont>
    <p:embeddedFont>
      <p:font typeface="Arimo Bold" charset="1" panose="020B0704020202020204"/>
      <p:regular r:id="rId12"/>
    </p:embeddedFont>
    <p:embeddedFont>
      <p:font typeface="Arimo Italics" charset="1" panose="020B0604020202090204"/>
      <p:regular r:id="rId13"/>
    </p:embeddedFont>
    <p:embeddedFont>
      <p:font typeface="Arimo Bold Italics" charset="1" panose="020B0704020202090204"/>
      <p:regular r:id="rId14"/>
    </p:embeddedFont>
    <p:embeddedFont>
      <p:font typeface="Comica" charset="1" panose="00000000000000000000"/>
      <p:regular r:id="rId15"/>
    </p:embeddedFont>
    <p:embeddedFont>
      <p:font typeface="Open Sans 1" charset="1" panose="020B0606030504020204"/>
      <p:regular r:id="rId16"/>
    </p:embeddedFont>
    <p:embeddedFont>
      <p:font typeface="Open Sans 1 Bold" charset="1" panose="020B0806030504020204"/>
      <p:regular r:id="rId17"/>
    </p:embeddedFont>
    <p:embeddedFont>
      <p:font typeface="Open Sans 1 Italics" charset="1" panose="020B0606030504020204"/>
      <p:regular r:id="rId18"/>
    </p:embeddedFont>
    <p:embeddedFont>
      <p:font typeface="Open Sans 1 Bold Italics" charset="1" panose="020B0806030504020204"/>
      <p:regular r:id="rId19"/>
    </p:embeddedFont>
    <p:embeddedFont>
      <p:font typeface="Open Sans 1 Light" charset="1" panose="020B0306030504020204"/>
      <p:regular r:id="rId20"/>
    </p:embeddedFont>
    <p:embeddedFont>
      <p:font typeface="Open Sans 1 Light Italics" charset="1" panose="020B0306030504020204"/>
      <p:regular r:id="rId21"/>
    </p:embeddedFont>
    <p:embeddedFont>
      <p:font typeface="Open Sans 1 Ultra-Bold" charset="1" panose="00000000000000000000"/>
      <p:regular r:id="rId22"/>
    </p:embeddedFont>
    <p:embeddedFont>
      <p:font typeface="Open Sans 1 Ultra-Bold Italics" charset="1" panose="00000000000000000000"/>
      <p:regular r:id="rId23"/>
    </p:embeddedFont>
    <p:embeddedFont>
      <p:font typeface="Open Sans 2" charset="1" panose="00000000000000000000"/>
      <p:regular r:id="rId24"/>
    </p:embeddedFont>
    <p:embeddedFont>
      <p:font typeface="Open Sans 2 Bold" charset="1" panose="00000000000000000000"/>
      <p:regular r:id="rId25"/>
    </p:embeddedFont>
    <p:embeddedFont>
      <p:font typeface="Open Sans 2 Italics" charset="1" panose="00000000000000000000"/>
      <p:regular r:id="rId26"/>
    </p:embeddedFont>
    <p:embeddedFont>
      <p:font typeface="Open Sans 2 Bold Italics" charset="1" panose="00000000000000000000"/>
      <p:regular r:id="rId27"/>
    </p:embeddedFont>
    <p:embeddedFont>
      <p:font typeface="Open Sans 2 Light" charset="1" panose="00000000000000000000"/>
      <p:regular r:id="rId28"/>
    </p:embeddedFont>
    <p:embeddedFont>
      <p:font typeface="Open Sans 2 Light Italics" charset="1" panose="00000000000000000000"/>
      <p:regular r:id="rId29"/>
    </p:embeddedFont>
    <p:embeddedFont>
      <p:font typeface="Open Sans 2 Medium" charset="1" panose="00000000000000000000"/>
      <p:regular r:id="rId30"/>
    </p:embeddedFont>
    <p:embeddedFont>
      <p:font typeface="Open Sans 2 Medium Italics" charset="1" panose="00000000000000000000"/>
      <p:regular r:id="rId31"/>
    </p:embeddedFont>
    <p:embeddedFont>
      <p:font typeface="Open Sans 2 Semi-Bold" charset="1" panose="00000000000000000000"/>
      <p:regular r:id="rId32"/>
    </p:embeddedFont>
    <p:embeddedFont>
      <p:font typeface="Open Sans 2 Semi-Bold Italics" charset="1" panose="00000000000000000000"/>
      <p:regular r:id="rId33"/>
    </p:embeddedFont>
    <p:embeddedFont>
      <p:font typeface="Open Sans 2 Ultra-Bold" charset="1" panose="00000000000000000000"/>
      <p:regular r:id="rId34"/>
    </p:embeddedFont>
    <p:embeddedFont>
      <p:font typeface="Open Sans 2 Ultra-Bold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50" Target="slides/slide15.xml" Type="http://schemas.openxmlformats.org/officeDocument/2006/relationships/slide"/><Relationship Id="rId51" Target="slides/slide16.xml" Type="http://schemas.openxmlformats.org/officeDocument/2006/relationships/slide"/><Relationship Id="rId52" Target="slides/slide17.xml" Type="http://schemas.openxmlformats.org/officeDocument/2006/relationships/slide"/><Relationship Id="rId53" Target="slides/slide18.xml" Type="http://schemas.openxmlformats.org/officeDocument/2006/relationships/slide"/><Relationship Id="rId54" Target="slides/slide19.xml" Type="http://schemas.openxmlformats.org/officeDocument/2006/relationships/slide"/><Relationship Id="rId55" Target="slides/slide20.xml" Type="http://schemas.openxmlformats.org/officeDocument/2006/relationships/slide"/><Relationship Id="rId56" Target="slides/slide21.xml" Type="http://schemas.openxmlformats.org/officeDocument/2006/relationships/slide"/><Relationship Id="rId57" Target="slides/slide22.xml" Type="http://schemas.openxmlformats.org/officeDocument/2006/relationships/slide"/><Relationship Id="rId58" Target="slides/slide23.xml" Type="http://schemas.openxmlformats.org/officeDocument/2006/relationships/slide"/><Relationship Id="rId59" Target="slides/slide24.xml" Type="http://schemas.openxmlformats.org/officeDocument/2006/relationships/slide"/><Relationship Id="rId6" Target="fonts/font6.fntdata" Type="http://schemas.openxmlformats.org/officeDocument/2006/relationships/font"/><Relationship Id="rId60" Target="slides/slide25.xml" Type="http://schemas.openxmlformats.org/officeDocument/2006/relationships/slide"/><Relationship Id="rId61" Target="slides/slide26.xml" Type="http://schemas.openxmlformats.org/officeDocument/2006/relationships/slide"/><Relationship Id="rId62" Target="slides/slide27.xml" Type="http://schemas.openxmlformats.org/officeDocument/2006/relationships/slide"/><Relationship Id="rId63" Target="slides/slide28.xml" Type="http://schemas.openxmlformats.org/officeDocument/2006/relationships/slide"/><Relationship Id="rId64" Target="slides/slide29.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917814" y="2224874"/>
            <a:ext cx="13810745" cy="4806732"/>
          </a:xfrm>
          <a:prstGeom prst="rect">
            <a:avLst/>
          </a:prstGeom>
        </p:spPr>
        <p:txBody>
          <a:bodyPr anchor="t" rtlCol="false" tIns="0" lIns="0" bIns="0" rIns="0">
            <a:spAutoFit/>
          </a:bodyPr>
          <a:lstStyle/>
          <a:p>
            <a:pPr algn="ctr">
              <a:lnSpc>
                <a:spcPts val="7471"/>
              </a:lnSpc>
            </a:pPr>
            <a:r>
              <a:rPr lang="en-US" sz="8120" spc="-259">
                <a:solidFill>
                  <a:srgbClr val="022033"/>
                </a:solidFill>
                <a:latin typeface="Glacial Indifference Bold"/>
              </a:rPr>
              <a:t>PREVENCIÓN, </a:t>
            </a:r>
            <a:r>
              <a:rPr lang="en-US" sz="8120" spc="-259">
                <a:solidFill>
                  <a:srgbClr val="022033"/>
                </a:solidFill>
                <a:latin typeface="Glacial Indifference Bold"/>
              </a:rPr>
              <a:t>ATENCIÓN,</a:t>
            </a:r>
          </a:p>
          <a:p>
            <a:pPr algn="ctr">
              <a:lnSpc>
                <a:spcPts val="7471"/>
              </a:lnSpc>
            </a:pPr>
            <a:r>
              <a:rPr lang="en-US" sz="8120" spc="-259">
                <a:solidFill>
                  <a:srgbClr val="022033"/>
                </a:solidFill>
                <a:latin typeface="Glacial Indifference Bold"/>
              </a:rPr>
              <a:t> SEGUIMIENTO Y</a:t>
            </a:r>
          </a:p>
          <a:p>
            <a:pPr algn="ctr">
              <a:lnSpc>
                <a:spcPts val="7471"/>
              </a:lnSpc>
            </a:pPr>
            <a:r>
              <a:rPr lang="en-US" sz="8120" spc="-259">
                <a:solidFill>
                  <a:srgbClr val="022033"/>
                </a:solidFill>
                <a:latin typeface="Glacial Indifference Bold"/>
              </a:rPr>
              <a:t> SANCIÓN DEL</a:t>
            </a:r>
          </a:p>
          <a:p>
            <a:pPr algn="ctr">
              <a:lnSpc>
                <a:spcPts val="7471"/>
              </a:lnSpc>
            </a:pPr>
            <a:r>
              <a:rPr lang="en-US" sz="8120" spc="-259">
                <a:solidFill>
                  <a:srgbClr val="022033"/>
                </a:solidFill>
                <a:latin typeface="Glacial Indifference Bold"/>
              </a:rPr>
              <a:t> HOSTIGAMIENTO</a:t>
            </a:r>
          </a:p>
          <a:p>
            <a:pPr algn="ctr">
              <a:lnSpc>
                <a:spcPts val="7471"/>
              </a:lnSpc>
            </a:pPr>
            <a:r>
              <a:rPr lang="en-US" sz="8120" spc="-259">
                <a:solidFill>
                  <a:srgbClr val="022033"/>
                </a:solidFill>
                <a:latin typeface="Glacial Indifference Bold"/>
              </a:rPr>
              <a:t> SEXUAL</a:t>
            </a:r>
          </a:p>
        </p:txBody>
      </p:sp>
      <p:grpSp>
        <p:nvGrpSpPr>
          <p:cNvPr name="Group 3" id="3"/>
          <p:cNvGrpSpPr/>
          <p:nvPr/>
        </p:nvGrpSpPr>
        <p:grpSpPr>
          <a:xfrm rot="0">
            <a:off x="-609474" y="6630732"/>
            <a:ext cx="4378481" cy="437848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8AB9"/>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5400000">
            <a:off x="362774" y="-30820"/>
            <a:ext cx="3688357" cy="4114800"/>
          </a:xfrm>
          <a:custGeom>
            <a:avLst/>
            <a:gdLst/>
            <a:ahLst/>
            <a:cxnLst/>
            <a:rect r="r" b="b" t="t" l="l"/>
            <a:pathLst>
              <a:path h="4114800" w="3688357">
                <a:moveTo>
                  <a:pt x="0" y="0"/>
                </a:moveTo>
                <a:lnTo>
                  <a:pt x="3688357" y="0"/>
                </a:lnTo>
                <a:lnTo>
                  <a:pt x="36883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531874" y="7031606"/>
            <a:ext cx="1237134" cy="1200949"/>
            <a:chOff x="0" y="0"/>
            <a:chExt cx="325830" cy="316299"/>
          </a:xfrm>
        </p:grpSpPr>
        <p:sp>
          <p:nvSpPr>
            <p:cNvPr name="Freeform 8" id="8"/>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BFD1E1"/>
            </a:solidFill>
          </p:spPr>
        </p:sp>
        <p:sp>
          <p:nvSpPr>
            <p:cNvPr name="TextBox 9" id="9"/>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4289726" y="639307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3236375" y="5704663"/>
            <a:ext cx="4022925" cy="2236705"/>
          </a:xfrm>
          <a:custGeom>
            <a:avLst/>
            <a:gdLst/>
            <a:ahLst/>
            <a:cxnLst/>
            <a:rect r="r" b="b" t="t" l="l"/>
            <a:pathLst>
              <a:path h="2236705" w="4022925">
                <a:moveTo>
                  <a:pt x="0" y="0"/>
                </a:moveTo>
                <a:lnTo>
                  <a:pt x="4022925" y="0"/>
                </a:lnTo>
                <a:lnTo>
                  <a:pt x="4022925" y="2236705"/>
                </a:lnTo>
                <a:lnTo>
                  <a:pt x="0" y="2236705"/>
                </a:lnTo>
                <a:lnTo>
                  <a:pt x="0" y="0"/>
                </a:lnTo>
                <a:close/>
              </a:path>
            </a:pathLst>
          </a:custGeom>
          <a:blipFill>
            <a:blip r:embed="rId6"/>
            <a:stretch>
              <a:fillRect l="0" t="0" r="0" b="0"/>
            </a:stretch>
          </a:blipFill>
        </p:spPr>
      </p:sp>
      <p:sp>
        <p:nvSpPr>
          <p:cNvPr name="Freeform 12" id="12"/>
          <p:cNvSpPr/>
          <p:nvPr/>
        </p:nvSpPr>
        <p:spPr>
          <a:xfrm flipH="false" flipV="false" rot="0">
            <a:off x="13812183" y="182401"/>
            <a:ext cx="4475817" cy="1301339"/>
          </a:xfrm>
          <a:custGeom>
            <a:avLst/>
            <a:gdLst/>
            <a:ahLst/>
            <a:cxnLst/>
            <a:rect r="r" b="b" t="t" l="l"/>
            <a:pathLst>
              <a:path h="1301339" w="4475817">
                <a:moveTo>
                  <a:pt x="0" y="0"/>
                </a:moveTo>
                <a:lnTo>
                  <a:pt x="4475817" y="0"/>
                </a:lnTo>
                <a:lnTo>
                  <a:pt x="4475817" y="1301339"/>
                </a:lnTo>
                <a:lnTo>
                  <a:pt x="0" y="1301339"/>
                </a:lnTo>
                <a:lnTo>
                  <a:pt x="0" y="0"/>
                </a:lnTo>
                <a:close/>
              </a:path>
            </a:pathLst>
          </a:custGeom>
          <a:blipFill>
            <a:blip r:embed="rId7"/>
            <a:stretch>
              <a:fillRect l="0" t="0" r="0" b="0"/>
            </a:stretch>
          </a:blipFill>
        </p:spPr>
      </p:sp>
      <p:sp>
        <p:nvSpPr>
          <p:cNvPr name="Freeform 13" id="13"/>
          <p:cNvSpPr/>
          <p:nvPr/>
        </p:nvSpPr>
        <p:spPr>
          <a:xfrm flipH="false" flipV="false" rot="0">
            <a:off x="316123" y="7525377"/>
            <a:ext cx="2527288" cy="2154600"/>
          </a:xfrm>
          <a:custGeom>
            <a:avLst/>
            <a:gdLst/>
            <a:ahLst/>
            <a:cxnLst/>
            <a:rect r="r" b="b" t="t" l="l"/>
            <a:pathLst>
              <a:path h="2154600" w="2527288">
                <a:moveTo>
                  <a:pt x="0" y="0"/>
                </a:moveTo>
                <a:lnTo>
                  <a:pt x="2527288" y="0"/>
                </a:lnTo>
                <a:lnTo>
                  <a:pt x="2527288" y="2154600"/>
                </a:lnTo>
                <a:lnTo>
                  <a:pt x="0" y="2154600"/>
                </a:lnTo>
                <a:lnTo>
                  <a:pt x="0" y="0"/>
                </a:lnTo>
                <a:close/>
              </a:path>
            </a:pathLst>
          </a:custGeom>
          <a:blipFill>
            <a:blip r:embed="rId8"/>
            <a:stretch>
              <a:fillRect l="0" t="0" r="0" b="0"/>
            </a:stretch>
          </a:blipFill>
        </p:spPr>
      </p:sp>
      <p:sp>
        <p:nvSpPr>
          <p:cNvPr name="TextBox 14" id="14"/>
          <p:cNvSpPr txBox="true"/>
          <p:nvPr/>
        </p:nvSpPr>
        <p:spPr>
          <a:xfrm rot="0">
            <a:off x="3265074" y="8146830"/>
            <a:ext cx="13585098" cy="1533147"/>
          </a:xfrm>
          <a:prstGeom prst="rect">
            <a:avLst/>
          </a:prstGeom>
        </p:spPr>
        <p:txBody>
          <a:bodyPr anchor="t" rtlCol="false" tIns="0" lIns="0" bIns="0" rIns="0">
            <a:spAutoFit/>
          </a:bodyPr>
          <a:lstStyle/>
          <a:p>
            <a:pPr algn="ctr">
              <a:lnSpc>
                <a:spcPts val="4072"/>
              </a:lnSpc>
            </a:pPr>
            <a:r>
              <a:rPr lang="en-US" sz="2789" spc="287">
                <a:solidFill>
                  <a:srgbClr val="022033"/>
                </a:solidFill>
                <a:latin typeface="Tenor Sans"/>
              </a:rPr>
              <a:t>(REGLAMENTO DE LA LEY N.º </a:t>
            </a:r>
            <a:r>
              <a:rPr lang="en-US" sz="2789" spc="287">
                <a:solidFill>
                  <a:srgbClr val="022033"/>
                </a:solidFill>
                <a:latin typeface="Tenor Sans"/>
              </a:rPr>
              <a:t>27942 , Ley de Prevención</a:t>
            </a:r>
          </a:p>
          <a:p>
            <a:pPr algn="ctr">
              <a:lnSpc>
                <a:spcPts val="4072"/>
              </a:lnSpc>
            </a:pPr>
            <a:r>
              <a:rPr lang="en-US" sz="2789" spc="287">
                <a:solidFill>
                  <a:srgbClr val="022033"/>
                </a:solidFill>
                <a:latin typeface="Tenor Sans"/>
              </a:rPr>
              <a:t> y Sanción del Hostigamiento Sexual)</a:t>
            </a:r>
          </a:p>
          <a:p>
            <a:pPr algn="ctr">
              <a:lnSpc>
                <a:spcPts val="4072"/>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42938"/>
            <a:ext cx="18288000" cy="9001125"/>
          </a:xfrm>
          <a:custGeom>
            <a:avLst/>
            <a:gdLst/>
            <a:ahLst/>
            <a:cxnLst/>
            <a:rect r="r" b="b" t="t" l="l"/>
            <a:pathLst>
              <a:path h="9001125" w="18288000">
                <a:moveTo>
                  <a:pt x="0" y="0"/>
                </a:moveTo>
                <a:lnTo>
                  <a:pt x="18288000" y="0"/>
                </a:lnTo>
                <a:lnTo>
                  <a:pt x="18288000" y="9001124"/>
                </a:lnTo>
                <a:lnTo>
                  <a:pt x="0" y="9001124"/>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29248" y="176750"/>
            <a:ext cx="16829504" cy="9933501"/>
          </a:xfrm>
          <a:custGeom>
            <a:avLst/>
            <a:gdLst/>
            <a:ahLst/>
            <a:cxnLst/>
            <a:rect r="r" b="b" t="t" l="l"/>
            <a:pathLst>
              <a:path h="9933501" w="16829504">
                <a:moveTo>
                  <a:pt x="0" y="0"/>
                </a:moveTo>
                <a:lnTo>
                  <a:pt x="16829504" y="0"/>
                </a:lnTo>
                <a:lnTo>
                  <a:pt x="16829504" y="9933500"/>
                </a:lnTo>
                <a:lnTo>
                  <a:pt x="0" y="9933500"/>
                </a:lnTo>
                <a:lnTo>
                  <a:pt x="0" y="0"/>
                </a:lnTo>
                <a:close/>
              </a:path>
            </a:pathLst>
          </a:custGeom>
          <a:blipFill>
            <a:blip r:embed="rId2"/>
            <a:stretch>
              <a:fillRect l="0" t="0" r="-4787"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3347" y="7530605"/>
            <a:ext cx="7781305" cy="1407503"/>
            <a:chOff x="0" y="0"/>
            <a:chExt cx="2049397" cy="370700"/>
          </a:xfrm>
        </p:grpSpPr>
        <p:sp>
          <p:nvSpPr>
            <p:cNvPr name="Freeform 3" id="3"/>
            <p:cNvSpPr/>
            <p:nvPr/>
          </p:nvSpPr>
          <p:spPr>
            <a:xfrm flipH="false" flipV="false" rot="0">
              <a:off x="0" y="0"/>
              <a:ext cx="2049397" cy="370700"/>
            </a:xfrm>
            <a:custGeom>
              <a:avLst/>
              <a:gdLst/>
              <a:ahLst/>
              <a:cxnLst/>
              <a:rect r="r" b="b" t="t" l="l"/>
              <a:pathLst>
                <a:path h="370700" w="2049397">
                  <a:moveTo>
                    <a:pt x="50742" y="0"/>
                  </a:moveTo>
                  <a:lnTo>
                    <a:pt x="1998656" y="0"/>
                  </a:lnTo>
                  <a:cubicBezTo>
                    <a:pt x="2012113" y="0"/>
                    <a:pt x="2025019" y="5346"/>
                    <a:pt x="2034536" y="14862"/>
                  </a:cubicBezTo>
                  <a:cubicBezTo>
                    <a:pt x="2044051" y="24378"/>
                    <a:pt x="2049397" y="37284"/>
                    <a:pt x="2049397" y="50742"/>
                  </a:cubicBezTo>
                  <a:lnTo>
                    <a:pt x="2049397" y="319959"/>
                  </a:lnTo>
                  <a:cubicBezTo>
                    <a:pt x="2049397" y="347983"/>
                    <a:pt x="2026679" y="370700"/>
                    <a:pt x="1998656" y="370700"/>
                  </a:cubicBezTo>
                  <a:lnTo>
                    <a:pt x="50742" y="370700"/>
                  </a:lnTo>
                  <a:cubicBezTo>
                    <a:pt x="37284" y="370700"/>
                    <a:pt x="24378" y="365354"/>
                    <a:pt x="14862" y="355838"/>
                  </a:cubicBezTo>
                  <a:cubicBezTo>
                    <a:pt x="5346" y="346323"/>
                    <a:pt x="0" y="333416"/>
                    <a:pt x="0" y="319959"/>
                  </a:cubicBezTo>
                  <a:lnTo>
                    <a:pt x="0" y="50742"/>
                  </a:lnTo>
                  <a:cubicBezTo>
                    <a:pt x="0" y="37284"/>
                    <a:pt x="5346" y="24378"/>
                    <a:pt x="14862" y="14862"/>
                  </a:cubicBezTo>
                  <a:cubicBezTo>
                    <a:pt x="24378" y="5346"/>
                    <a:pt x="37284" y="0"/>
                    <a:pt x="50742" y="0"/>
                  </a:cubicBezTo>
                  <a:close/>
                </a:path>
              </a:pathLst>
            </a:custGeom>
            <a:solidFill>
              <a:srgbClr val="96B5D3"/>
            </a:solidFill>
          </p:spPr>
        </p:sp>
        <p:sp>
          <p:nvSpPr>
            <p:cNvPr name="TextBox 4" id="4"/>
            <p:cNvSpPr txBox="true"/>
            <p:nvPr/>
          </p:nvSpPr>
          <p:spPr>
            <a:xfrm>
              <a:off x="0" y="-38100"/>
              <a:ext cx="2049397" cy="4088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326631" y="180903"/>
            <a:ext cx="9615688" cy="4807844"/>
            <a:chOff x="0" y="0"/>
            <a:chExt cx="6350000" cy="3175000"/>
          </a:xfrm>
        </p:grpSpPr>
        <p:sp>
          <p:nvSpPr>
            <p:cNvPr name="Freeform 6" id="6"/>
            <p:cNvSpPr/>
            <p:nvPr/>
          </p:nvSpPr>
          <p:spPr>
            <a:xfrm flipH="false" flipV="false" rot="0">
              <a:off x="0" y="0"/>
              <a:ext cx="6350000" cy="3175000"/>
            </a:xfrm>
            <a:custGeom>
              <a:avLst/>
              <a:gdLst/>
              <a:ahLst/>
              <a:cxnLst/>
              <a:rect r="r" b="b" t="t" l="l"/>
              <a:pathLst>
                <a:path h="3175000" w="6350000">
                  <a:moveTo>
                    <a:pt x="6350000" y="3175000"/>
                  </a:moveTo>
                  <a:lnTo>
                    <a:pt x="0" y="3175000"/>
                  </a:lnTo>
                  <a:cubicBezTo>
                    <a:pt x="0" y="1421498"/>
                    <a:pt x="1421498" y="0"/>
                    <a:pt x="3175000" y="0"/>
                  </a:cubicBezTo>
                  <a:cubicBezTo>
                    <a:pt x="4928502" y="0"/>
                    <a:pt x="6350000" y="1421498"/>
                    <a:pt x="6350000" y="3175000"/>
                  </a:cubicBezTo>
                  <a:close/>
                </a:path>
              </a:pathLst>
            </a:custGeom>
            <a:blipFill>
              <a:blip r:embed="rId2"/>
              <a:stretch>
                <a:fillRect l="-18141" t="0" r="-18141" b="0"/>
              </a:stretch>
            </a:blipFill>
          </p:spPr>
        </p:sp>
      </p:grpSp>
      <p:grpSp>
        <p:nvGrpSpPr>
          <p:cNvPr name="Group 7" id="7"/>
          <p:cNvGrpSpPr/>
          <p:nvPr/>
        </p:nvGrpSpPr>
        <p:grpSpPr>
          <a:xfrm rot="0">
            <a:off x="1764733" y="4307099"/>
            <a:ext cx="971055" cy="934870"/>
            <a:chOff x="0" y="0"/>
            <a:chExt cx="255751" cy="246221"/>
          </a:xfrm>
        </p:grpSpPr>
        <p:sp>
          <p:nvSpPr>
            <p:cNvPr name="Freeform 8" id="8"/>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BFD1E1"/>
            </a:solidFill>
          </p:spPr>
        </p:sp>
        <p:sp>
          <p:nvSpPr>
            <p:cNvPr name="TextBox 9" id="9"/>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756166" y="7299486"/>
            <a:ext cx="971055" cy="934870"/>
            <a:chOff x="0" y="0"/>
            <a:chExt cx="255751" cy="246221"/>
          </a:xfrm>
        </p:grpSpPr>
        <p:sp>
          <p:nvSpPr>
            <p:cNvPr name="Freeform 11" id="11"/>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F3E780"/>
            </a:solidFill>
          </p:spPr>
        </p:sp>
        <p:sp>
          <p:nvSpPr>
            <p:cNvPr name="TextBox 12" id="12"/>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6487255" y="675492"/>
            <a:ext cx="971055" cy="934870"/>
            <a:chOff x="0" y="0"/>
            <a:chExt cx="255751" cy="246221"/>
          </a:xfrm>
        </p:grpSpPr>
        <p:sp>
          <p:nvSpPr>
            <p:cNvPr name="Freeform 14" id="14"/>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568AB9"/>
            </a:solidFill>
          </p:spPr>
        </p:sp>
        <p:sp>
          <p:nvSpPr>
            <p:cNvPr name="TextBox 15" id="15"/>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583679" y="5508670"/>
            <a:ext cx="11120642" cy="1260557"/>
          </a:xfrm>
          <a:prstGeom prst="rect">
            <a:avLst/>
          </a:prstGeom>
        </p:spPr>
        <p:txBody>
          <a:bodyPr anchor="t" rtlCol="false" tIns="0" lIns="0" bIns="0" rIns="0">
            <a:spAutoFit/>
          </a:bodyPr>
          <a:lstStyle/>
          <a:p>
            <a:pPr algn="ctr">
              <a:lnSpc>
                <a:spcPts val="9235"/>
              </a:lnSpc>
            </a:pPr>
            <a:r>
              <a:rPr lang="en-US" sz="10038">
                <a:solidFill>
                  <a:srgbClr val="022033"/>
                </a:solidFill>
                <a:latin typeface="Glacial Indifference"/>
              </a:rPr>
              <a:t>¿A DÓNDE ACUDIR?</a:t>
            </a:r>
          </a:p>
        </p:txBody>
      </p:sp>
      <p:sp>
        <p:nvSpPr>
          <p:cNvPr name="TextBox 17" id="17"/>
          <p:cNvSpPr txBox="true"/>
          <p:nvPr/>
        </p:nvSpPr>
        <p:spPr>
          <a:xfrm rot="0">
            <a:off x="5763285" y="7909222"/>
            <a:ext cx="6761430" cy="831244"/>
          </a:xfrm>
          <a:prstGeom prst="rect">
            <a:avLst/>
          </a:prstGeom>
        </p:spPr>
        <p:txBody>
          <a:bodyPr anchor="t" rtlCol="false" tIns="0" lIns="0" bIns="0" rIns="0">
            <a:spAutoFit/>
          </a:bodyPr>
          <a:lstStyle/>
          <a:p>
            <a:pPr algn="ctr">
              <a:lnSpc>
                <a:spcPts val="6164"/>
              </a:lnSpc>
            </a:pPr>
            <a:r>
              <a:rPr lang="en-US" sz="6700" spc="375">
                <a:solidFill>
                  <a:srgbClr val="022033"/>
                </a:solidFill>
                <a:latin typeface="Open Sans 2 Bold"/>
              </a:rPr>
              <a:t>AL CIFHS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942" y="1028700"/>
            <a:ext cx="18265058" cy="8425430"/>
          </a:xfrm>
          <a:custGeom>
            <a:avLst/>
            <a:gdLst/>
            <a:ahLst/>
            <a:cxnLst/>
            <a:rect r="r" b="b" t="t" l="l"/>
            <a:pathLst>
              <a:path h="8425430" w="18265058">
                <a:moveTo>
                  <a:pt x="0" y="0"/>
                </a:moveTo>
                <a:lnTo>
                  <a:pt x="18265058" y="0"/>
                </a:lnTo>
                <a:lnTo>
                  <a:pt x="18265058" y="8425430"/>
                </a:lnTo>
                <a:lnTo>
                  <a:pt x="0" y="8425430"/>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88538"/>
            <a:ext cx="18288000" cy="8560340"/>
          </a:xfrm>
          <a:custGeom>
            <a:avLst/>
            <a:gdLst/>
            <a:ahLst/>
            <a:cxnLst/>
            <a:rect r="r" b="b" t="t" l="l"/>
            <a:pathLst>
              <a:path h="8560340" w="18288000">
                <a:moveTo>
                  <a:pt x="0" y="0"/>
                </a:moveTo>
                <a:lnTo>
                  <a:pt x="18288000" y="0"/>
                </a:lnTo>
                <a:lnTo>
                  <a:pt x="18288000" y="8560341"/>
                </a:lnTo>
                <a:lnTo>
                  <a:pt x="0" y="8560341"/>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63686"/>
            <a:ext cx="18288000" cy="8932287"/>
          </a:xfrm>
          <a:custGeom>
            <a:avLst/>
            <a:gdLst/>
            <a:ahLst/>
            <a:cxnLst/>
            <a:rect r="r" b="b" t="t" l="l"/>
            <a:pathLst>
              <a:path h="8932287" w="18288000">
                <a:moveTo>
                  <a:pt x="0" y="0"/>
                </a:moveTo>
                <a:lnTo>
                  <a:pt x="18288000" y="0"/>
                </a:lnTo>
                <a:lnTo>
                  <a:pt x="18288000" y="8932287"/>
                </a:lnTo>
                <a:lnTo>
                  <a:pt x="0" y="8932287"/>
                </a:lnTo>
                <a:lnTo>
                  <a:pt x="0" y="0"/>
                </a:lnTo>
                <a:close/>
              </a:path>
            </a:pathLst>
          </a:custGeom>
          <a:blipFill>
            <a:blip r:embed="rId2"/>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27947"/>
            <a:ext cx="18288000" cy="8899617"/>
          </a:xfrm>
          <a:custGeom>
            <a:avLst/>
            <a:gdLst/>
            <a:ahLst/>
            <a:cxnLst/>
            <a:rect r="r" b="b" t="t" l="l"/>
            <a:pathLst>
              <a:path h="8899617" w="18288000">
                <a:moveTo>
                  <a:pt x="0" y="0"/>
                </a:moveTo>
                <a:lnTo>
                  <a:pt x="18288000" y="0"/>
                </a:lnTo>
                <a:lnTo>
                  <a:pt x="18288000" y="8899617"/>
                </a:lnTo>
                <a:lnTo>
                  <a:pt x="0" y="8899617"/>
                </a:lnTo>
                <a:lnTo>
                  <a:pt x="0" y="0"/>
                </a:lnTo>
                <a:close/>
              </a:path>
            </a:pathLst>
          </a:custGeom>
          <a:blipFill>
            <a:blip r:embed="rId2"/>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26631" y="180903"/>
            <a:ext cx="9615688" cy="4807844"/>
            <a:chOff x="0" y="0"/>
            <a:chExt cx="6350000" cy="3175000"/>
          </a:xfrm>
        </p:grpSpPr>
        <p:sp>
          <p:nvSpPr>
            <p:cNvPr name="Freeform 3" id="3"/>
            <p:cNvSpPr/>
            <p:nvPr/>
          </p:nvSpPr>
          <p:spPr>
            <a:xfrm flipH="false" flipV="false" rot="0">
              <a:off x="0" y="0"/>
              <a:ext cx="6350000" cy="3175000"/>
            </a:xfrm>
            <a:custGeom>
              <a:avLst/>
              <a:gdLst/>
              <a:ahLst/>
              <a:cxnLst/>
              <a:rect r="r" b="b" t="t" l="l"/>
              <a:pathLst>
                <a:path h="3175000" w="6350000">
                  <a:moveTo>
                    <a:pt x="6350000" y="3175000"/>
                  </a:moveTo>
                  <a:lnTo>
                    <a:pt x="0" y="3175000"/>
                  </a:lnTo>
                  <a:cubicBezTo>
                    <a:pt x="0" y="1421498"/>
                    <a:pt x="1421498" y="0"/>
                    <a:pt x="3175000" y="0"/>
                  </a:cubicBezTo>
                  <a:cubicBezTo>
                    <a:pt x="4928502" y="0"/>
                    <a:pt x="6350000" y="1421498"/>
                    <a:pt x="6350000" y="3175000"/>
                  </a:cubicBezTo>
                  <a:close/>
                </a:path>
              </a:pathLst>
            </a:custGeom>
            <a:blipFill>
              <a:blip r:embed="rId2"/>
              <a:stretch>
                <a:fillRect l="0" t="-6249" r="0" b="-6249"/>
              </a:stretch>
            </a:blipFill>
          </p:spPr>
        </p:sp>
      </p:grpSp>
      <p:grpSp>
        <p:nvGrpSpPr>
          <p:cNvPr name="Group 4" id="4"/>
          <p:cNvGrpSpPr/>
          <p:nvPr/>
        </p:nvGrpSpPr>
        <p:grpSpPr>
          <a:xfrm rot="0">
            <a:off x="1764733" y="4307099"/>
            <a:ext cx="971055" cy="934870"/>
            <a:chOff x="0" y="0"/>
            <a:chExt cx="255751" cy="246221"/>
          </a:xfrm>
        </p:grpSpPr>
        <p:sp>
          <p:nvSpPr>
            <p:cNvPr name="Freeform 5" id="5"/>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BFD1E1"/>
            </a:solidFill>
          </p:spPr>
        </p:sp>
        <p:sp>
          <p:nvSpPr>
            <p:cNvPr name="TextBox 6" id="6"/>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4756166" y="7299486"/>
            <a:ext cx="971055" cy="934870"/>
            <a:chOff x="0" y="0"/>
            <a:chExt cx="255751" cy="246221"/>
          </a:xfrm>
        </p:grpSpPr>
        <p:sp>
          <p:nvSpPr>
            <p:cNvPr name="Freeform 8" id="8"/>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F3E780"/>
            </a:solidFill>
          </p:spPr>
        </p:sp>
        <p:sp>
          <p:nvSpPr>
            <p:cNvPr name="TextBox 9" id="9"/>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6487255" y="675492"/>
            <a:ext cx="971055" cy="934870"/>
            <a:chOff x="0" y="0"/>
            <a:chExt cx="255751" cy="246221"/>
          </a:xfrm>
        </p:grpSpPr>
        <p:sp>
          <p:nvSpPr>
            <p:cNvPr name="Freeform 11" id="11"/>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568AB9"/>
            </a:solidFill>
          </p:spPr>
        </p:sp>
        <p:sp>
          <p:nvSpPr>
            <p:cNvPr name="TextBox 12" id="12"/>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0" y="6217416"/>
            <a:ext cx="18288000" cy="2430840"/>
          </a:xfrm>
          <a:prstGeom prst="rect">
            <a:avLst/>
          </a:prstGeom>
        </p:spPr>
        <p:txBody>
          <a:bodyPr anchor="t" rtlCol="false" tIns="0" lIns="0" bIns="0" rIns="0">
            <a:spAutoFit/>
          </a:bodyPr>
          <a:lstStyle/>
          <a:p>
            <a:pPr algn="ctr">
              <a:lnSpc>
                <a:spcPts val="9235"/>
              </a:lnSpc>
            </a:pPr>
            <a:r>
              <a:rPr lang="en-US" sz="10038">
                <a:solidFill>
                  <a:srgbClr val="022033"/>
                </a:solidFill>
                <a:latin typeface="Glacial Indifference"/>
              </a:rPr>
              <a:t>¿CUÁL ES LA RUTA PARA DENUNCIAR?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48318"/>
            <a:ext cx="18288000" cy="8790365"/>
          </a:xfrm>
          <a:custGeom>
            <a:avLst/>
            <a:gdLst/>
            <a:ahLst/>
            <a:cxnLst/>
            <a:rect r="r" b="b" t="t" l="l"/>
            <a:pathLst>
              <a:path h="8790365" w="18288000">
                <a:moveTo>
                  <a:pt x="0" y="0"/>
                </a:moveTo>
                <a:lnTo>
                  <a:pt x="18288000" y="0"/>
                </a:lnTo>
                <a:lnTo>
                  <a:pt x="18288000" y="8790364"/>
                </a:lnTo>
                <a:lnTo>
                  <a:pt x="0" y="8790364"/>
                </a:lnTo>
                <a:lnTo>
                  <a:pt x="0" y="0"/>
                </a:lnTo>
                <a:close/>
              </a:path>
            </a:pathLst>
          </a:custGeom>
          <a:blipFill>
            <a:blip r:embed="rId2"/>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81803" y="3705590"/>
            <a:ext cx="13789032" cy="4098942"/>
            <a:chOff x="0" y="0"/>
            <a:chExt cx="3631679" cy="1079557"/>
          </a:xfrm>
        </p:grpSpPr>
        <p:sp>
          <p:nvSpPr>
            <p:cNvPr name="Freeform 3" id="3"/>
            <p:cNvSpPr/>
            <p:nvPr/>
          </p:nvSpPr>
          <p:spPr>
            <a:xfrm flipH="false" flipV="false" rot="0">
              <a:off x="0" y="0"/>
              <a:ext cx="3631679" cy="1079557"/>
            </a:xfrm>
            <a:custGeom>
              <a:avLst/>
              <a:gdLst/>
              <a:ahLst/>
              <a:cxnLst/>
              <a:rect r="r" b="b" t="t" l="l"/>
              <a:pathLst>
                <a:path h="1079557" w="3631679">
                  <a:moveTo>
                    <a:pt x="19651" y="0"/>
                  </a:moveTo>
                  <a:lnTo>
                    <a:pt x="3612028" y="0"/>
                  </a:lnTo>
                  <a:cubicBezTo>
                    <a:pt x="3617240" y="0"/>
                    <a:pt x="3622238" y="2070"/>
                    <a:pt x="3625924" y="5756"/>
                  </a:cubicBezTo>
                  <a:cubicBezTo>
                    <a:pt x="3629609" y="9441"/>
                    <a:pt x="3631679" y="14439"/>
                    <a:pt x="3631679" y="19651"/>
                  </a:cubicBezTo>
                  <a:lnTo>
                    <a:pt x="3631679" y="1059906"/>
                  </a:lnTo>
                  <a:cubicBezTo>
                    <a:pt x="3631679" y="1070759"/>
                    <a:pt x="3622881" y="1079557"/>
                    <a:pt x="3612028" y="1079557"/>
                  </a:cubicBezTo>
                  <a:lnTo>
                    <a:pt x="19651" y="1079557"/>
                  </a:lnTo>
                  <a:cubicBezTo>
                    <a:pt x="8798" y="1079557"/>
                    <a:pt x="0" y="1070759"/>
                    <a:pt x="0" y="1059906"/>
                  </a:cubicBezTo>
                  <a:lnTo>
                    <a:pt x="0" y="19651"/>
                  </a:lnTo>
                  <a:cubicBezTo>
                    <a:pt x="0" y="8798"/>
                    <a:pt x="8798" y="0"/>
                    <a:pt x="19651" y="0"/>
                  </a:cubicBezTo>
                  <a:close/>
                </a:path>
              </a:pathLst>
            </a:custGeom>
            <a:solidFill>
              <a:srgbClr val="BFD1E1"/>
            </a:solidFill>
          </p:spPr>
        </p:sp>
        <p:sp>
          <p:nvSpPr>
            <p:cNvPr name="TextBox 4" id="4"/>
            <p:cNvSpPr txBox="true"/>
            <p:nvPr/>
          </p:nvSpPr>
          <p:spPr>
            <a:xfrm>
              <a:off x="0" y="-38100"/>
              <a:ext cx="3631679" cy="111765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329299" y="634054"/>
            <a:ext cx="12805940" cy="1963368"/>
          </a:xfrm>
          <a:prstGeom prst="rect">
            <a:avLst/>
          </a:prstGeom>
        </p:spPr>
        <p:txBody>
          <a:bodyPr anchor="t" rtlCol="false" tIns="0" lIns="0" bIns="0" rIns="0">
            <a:spAutoFit/>
          </a:bodyPr>
          <a:lstStyle/>
          <a:p>
            <a:pPr algn="ctr">
              <a:lnSpc>
                <a:spcPts val="7442"/>
              </a:lnSpc>
            </a:pPr>
            <a:r>
              <a:rPr lang="en-US" sz="8089" spc="-671">
                <a:solidFill>
                  <a:srgbClr val="022033"/>
                </a:solidFill>
                <a:latin typeface="Glacial Indifference"/>
              </a:rPr>
              <a:t>CUANDO EL DENUNCIADO/A ES EL/LA DIRECTOR/A GENERAL</a:t>
            </a:r>
          </a:p>
        </p:txBody>
      </p:sp>
      <p:sp>
        <p:nvSpPr>
          <p:cNvPr name="TextBox 6" id="6"/>
          <p:cNvSpPr txBox="true"/>
          <p:nvPr/>
        </p:nvSpPr>
        <p:spPr>
          <a:xfrm rot="0">
            <a:off x="1781803" y="3987221"/>
            <a:ext cx="13319027" cy="3469006"/>
          </a:xfrm>
          <a:prstGeom prst="rect">
            <a:avLst/>
          </a:prstGeom>
        </p:spPr>
        <p:txBody>
          <a:bodyPr anchor="t" rtlCol="false" tIns="0" lIns="0" bIns="0" rIns="0">
            <a:spAutoFit/>
          </a:bodyPr>
          <a:lstStyle/>
          <a:p>
            <a:pPr algn="ctr">
              <a:lnSpc>
                <a:spcPts val="4619"/>
              </a:lnSpc>
            </a:pPr>
            <a:r>
              <a:rPr lang="en-US" sz="3299" spc="184">
                <a:solidFill>
                  <a:srgbClr val="022033"/>
                </a:solidFill>
                <a:latin typeface="Tenor Sans"/>
              </a:rPr>
              <a:t>En el caso de IEST, IESP y EESP, el CIFHS correspondiente,</a:t>
            </a:r>
          </a:p>
          <a:p>
            <a:pPr algn="ctr">
              <a:lnSpc>
                <a:spcPts val="4619"/>
              </a:lnSpc>
              <a:spcBef>
                <a:spcPct val="0"/>
              </a:spcBef>
            </a:pPr>
            <a:r>
              <a:rPr lang="en-US" sz="3299" spc="184">
                <a:solidFill>
                  <a:srgbClr val="022033"/>
                </a:solidFill>
                <a:latin typeface="Tenor Sans"/>
              </a:rPr>
              <a:t>deriva el caso a la Oficina de Recursos Humanos o quien haga sus veces y este a su vez deriva a la Secretaría Técnica de las Autoridades del Procedimiento Administrativo Disciplinario de la DRE.</a:t>
            </a:r>
          </a:p>
        </p:txBody>
      </p:sp>
      <p:sp>
        <p:nvSpPr>
          <p:cNvPr name="Freeform 7" id="7"/>
          <p:cNvSpPr/>
          <p:nvPr/>
        </p:nvSpPr>
        <p:spPr>
          <a:xfrm flipH="false" flipV="false" rot="0">
            <a:off x="13764581" y="150980"/>
            <a:ext cx="4372659" cy="4878220"/>
          </a:xfrm>
          <a:custGeom>
            <a:avLst/>
            <a:gdLst/>
            <a:ahLst/>
            <a:cxnLst/>
            <a:rect r="r" b="b" t="t" l="l"/>
            <a:pathLst>
              <a:path h="4878220" w="4372659">
                <a:moveTo>
                  <a:pt x="0" y="0"/>
                </a:moveTo>
                <a:lnTo>
                  <a:pt x="4372659" y="0"/>
                </a:lnTo>
                <a:lnTo>
                  <a:pt x="4372659" y="4878220"/>
                </a:lnTo>
                <a:lnTo>
                  <a:pt x="0" y="48782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92014"/>
            <a:ext cx="18288000" cy="8702971"/>
          </a:xfrm>
          <a:custGeom>
            <a:avLst/>
            <a:gdLst/>
            <a:ahLst/>
            <a:cxnLst/>
            <a:rect r="r" b="b" t="t" l="l"/>
            <a:pathLst>
              <a:path h="8702971" w="18288000">
                <a:moveTo>
                  <a:pt x="0" y="0"/>
                </a:moveTo>
                <a:lnTo>
                  <a:pt x="18288000" y="0"/>
                </a:lnTo>
                <a:lnTo>
                  <a:pt x="18288000" y="8702972"/>
                </a:lnTo>
                <a:lnTo>
                  <a:pt x="0" y="8702972"/>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5441" y="3316226"/>
            <a:ext cx="14814546" cy="3425948"/>
            <a:chOff x="0" y="0"/>
            <a:chExt cx="3901774" cy="902307"/>
          </a:xfrm>
        </p:grpSpPr>
        <p:sp>
          <p:nvSpPr>
            <p:cNvPr name="Freeform 3" id="3"/>
            <p:cNvSpPr/>
            <p:nvPr/>
          </p:nvSpPr>
          <p:spPr>
            <a:xfrm flipH="false" flipV="false" rot="0">
              <a:off x="0" y="0"/>
              <a:ext cx="3901773" cy="902307"/>
            </a:xfrm>
            <a:custGeom>
              <a:avLst/>
              <a:gdLst/>
              <a:ahLst/>
              <a:cxnLst/>
              <a:rect r="r" b="b" t="t" l="l"/>
              <a:pathLst>
                <a:path h="902307" w="3901773">
                  <a:moveTo>
                    <a:pt x="18291" y="0"/>
                  </a:moveTo>
                  <a:lnTo>
                    <a:pt x="3883483" y="0"/>
                  </a:lnTo>
                  <a:cubicBezTo>
                    <a:pt x="3893584" y="0"/>
                    <a:pt x="3901773" y="8189"/>
                    <a:pt x="3901773" y="18291"/>
                  </a:cubicBezTo>
                  <a:lnTo>
                    <a:pt x="3901773" y="884017"/>
                  </a:lnTo>
                  <a:cubicBezTo>
                    <a:pt x="3901773" y="888868"/>
                    <a:pt x="3899846" y="893520"/>
                    <a:pt x="3896416" y="896950"/>
                  </a:cubicBezTo>
                  <a:cubicBezTo>
                    <a:pt x="3892986" y="900380"/>
                    <a:pt x="3888334" y="902307"/>
                    <a:pt x="3883483" y="902307"/>
                  </a:cubicBezTo>
                  <a:lnTo>
                    <a:pt x="18291" y="902307"/>
                  </a:lnTo>
                  <a:cubicBezTo>
                    <a:pt x="13440" y="902307"/>
                    <a:pt x="8787" y="900380"/>
                    <a:pt x="5357" y="896950"/>
                  </a:cubicBezTo>
                  <a:cubicBezTo>
                    <a:pt x="1927" y="893520"/>
                    <a:pt x="0" y="888868"/>
                    <a:pt x="0" y="884017"/>
                  </a:cubicBezTo>
                  <a:lnTo>
                    <a:pt x="0" y="18291"/>
                  </a:lnTo>
                  <a:cubicBezTo>
                    <a:pt x="0" y="13440"/>
                    <a:pt x="1927" y="8787"/>
                    <a:pt x="5357" y="5357"/>
                  </a:cubicBezTo>
                  <a:cubicBezTo>
                    <a:pt x="8787" y="1927"/>
                    <a:pt x="13440" y="0"/>
                    <a:pt x="18291" y="0"/>
                  </a:cubicBezTo>
                  <a:close/>
                </a:path>
              </a:pathLst>
            </a:custGeom>
            <a:solidFill>
              <a:srgbClr val="BFD1E1"/>
            </a:solidFill>
          </p:spPr>
        </p:sp>
        <p:sp>
          <p:nvSpPr>
            <p:cNvPr name="TextBox 4" id="4"/>
            <p:cNvSpPr txBox="true"/>
            <p:nvPr/>
          </p:nvSpPr>
          <p:spPr>
            <a:xfrm>
              <a:off x="0" y="-38100"/>
              <a:ext cx="3901774" cy="94040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425441" y="484235"/>
            <a:ext cx="13076994" cy="1861688"/>
          </a:xfrm>
          <a:prstGeom prst="rect">
            <a:avLst/>
          </a:prstGeom>
        </p:spPr>
        <p:txBody>
          <a:bodyPr anchor="t" rtlCol="false" tIns="0" lIns="0" bIns="0" rIns="0">
            <a:spAutoFit/>
          </a:bodyPr>
          <a:lstStyle/>
          <a:p>
            <a:pPr algn="ctr">
              <a:lnSpc>
                <a:spcPts val="4743"/>
              </a:lnSpc>
            </a:pPr>
            <a:r>
              <a:rPr lang="en-US" sz="5155" spc="-427">
                <a:solidFill>
                  <a:srgbClr val="022033"/>
                </a:solidFill>
                <a:latin typeface="Glacial Indifference"/>
              </a:rPr>
              <a:t>CUANDO EL DENUNCIADO/A ES PERSONAL ADMINISTRATIVO O PERSONAL</a:t>
            </a:r>
          </a:p>
          <a:p>
            <a:pPr algn="ctr">
              <a:lnSpc>
                <a:spcPts val="4743"/>
              </a:lnSpc>
            </a:pPr>
            <a:r>
              <a:rPr lang="en-US" sz="5155" spc="-427">
                <a:solidFill>
                  <a:srgbClr val="022033"/>
                </a:solidFill>
                <a:latin typeface="Glacial Indifference"/>
              </a:rPr>
              <a:t>docente que realiza labores administrativas</a:t>
            </a:r>
          </a:p>
        </p:txBody>
      </p:sp>
      <p:sp>
        <p:nvSpPr>
          <p:cNvPr name="TextBox 6" id="6"/>
          <p:cNvSpPr txBox="true"/>
          <p:nvPr/>
        </p:nvSpPr>
        <p:spPr>
          <a:xfrm rot="0">
            <a:off x="628396" y="3324859"/>
            <a:ext cx="14408636" cy="3322956"/>
          </a:xfrm>
          <a:prstGeom prst="rect">
            <a:avLst/>
          </a:prstGeom>
        </p:spPr>
        <p:txBody>
          <a:bodyPr anchor="t" rtlCol="false" tIns="0" lIns="0" bIns="0" rIns="0">
            <a:spAutoFit/>
          </a:bodyPr>
          <a:lstStyle/>
          <a:p>
            <a:pPr algn="ctr">
              <a:lnSpc>
                <a:spcPts val="5319"/>
              </a:lnSpc>
              <a:spcBef>
                <a:spcPct val="0"/>
              </a:spcBef>
            </a:pPr>
            <a:r>
              <a:rPr lang="en-US" sz="3799" spc="212">
                <a:solidFill>
                  <a:srgbClr val="022033"/>
                </a:solidFill>
                <a:latin typeface="Tenor Sans"/>
              </a:rPr>
              <a:t>En el caso de IEST, el CIFHS correspondiente, deriva el caso a la </a:t>
            </a:r>
            <a:r>
              <a:rPr lang="en-US" sz="3799" spc="212">
                <a:solidFill>
                  <a:srgbClr val="022033"/>
                </a:solidFill>
                <a:latin typeface="Tenor Sans"/>
              </a:rPr>
              <a:t>Oficina de Recursos Humanos o quien haga sus veces y este a su vez deriva a la Secretaría Técnica de las Autoridades del Procedimiento Administrativo Disciplinario de la DRE.</a:t>
            </a:r>
          </a:p>
        </p:txBody>
      </p:sp>
      <p:sp>
        <p:nvSpPr>
          <p:cNvPr name="Freeform 7" id="7"/>
          <p:cNvSpPr/>
          <p:nvPr/>
        </p:nvSpPr>
        <p:spPr>
          <a:xfrm flipH="false" flipV="false" rot="0">
            <a:off x="13764581" y="150980"/>
            <a:ext cx="4372659" cy="4878220"/>
          </a:xfrm>
          <a:custGeom>
            <a:avLst/>
            <a:gdLst/>
            <a:ahLst/>
            <a:cxnLst/>
            <a:rect r="r" b="b" t="t" l="l"/>
            <a:pathLst>
              <a:path h="4878220" w="4372659">
                <a:moveTo>
                  <a:pt x="0" y="0"/>
                </a:moveTo>
                <a:lnTo>
                  <a:pt x="4372659" y="0"/>
                </a:lnTo>
                <a:lnTo>
                  <a:pt x="4372659" y="4878220"/>
                </a:lnTo>
                <a:lnTo>
                  <a:pt x="0" y="48782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3223932" y="7053336"/>
            <a:ext cx="14035368" cy="2899576"/>
            <a:chOff x="0" y="0"/>
            <a:chExt cx="3696558" cy="763674"/>
          </a:xfrm>
        </p:grpSpPr>
        <p:sp>
          <p:nvSpPr>
            <p:cNvPr name="Freeform 9" id="9"/>
            <p:cNvSpPr/>
            <p:nvPr/>
          </p:nvSpPr>
          <p:spPr>
            <a:xfrm flipH="false" flipV="false" rot="0">
              <a:off x="0" y="0"/>
              <a:ext cx="3696558" cy="763674"/>
            </a:xfrm>
            <a:custGeom>
              <a:avLst/>
              <a:gdLst/>
              <a:ahLst/>
              <a:cxnLst/>
              <a:rect r="r" b="b" t="t" l="l"/>
              <a:pathLst>
                <a:path h="763674" w="3696558">
                  <a:moveTo>
                    <a:pt x="19306" y="0"/>
                  </a:moveTo>
                  <a:lnTo>
                    <a:pt x="3677252" y="0"/>
                  </a:lnTo>
                  <a:cubicBezTo>
                    <a:pt x="3687914" y="0"/>
                    <a:pt x="3696558" y="8644"/>
                    <a:pt x="3696558" y="19306"/>
                  </a:cubicBezTo>
                  <a:lnTo>
                    <a:pt x="3696558" y="744368"/>
                  </a:lnTo>
                  <a:cubicBezTo>
                    <a:pt x="3696558" y="755031"/>
                    <a:pt x="3687914" y="763674"/>
                    <a:pt x="3677252" y="763674"/>
                  </a:cubicBezTo>
                  <a:lnTo>
                    <a:pt x="19306" y="763674"/>
                  </a:lnTo>
                  <a:cubicBezTo>
                    <a:pt x="8644" y="763674"/>
                    <a:pt x="0" y="755031"/>
                    <a:pt x="0" y="744368"/>
                  </a:cubicBezTo>
                  <a:lnTo>
                    <a:pt x="0" y="19306"/>
                  </a:lnTo>
                  <a:cubicBezTo>
                    <a:pt x="0" y="8644"/>
                    <a:pt x="8644" y="0"/>
                    <a:pt x="19306" y="0"/>
                  </a:cubicBezTo>
                  <a:close/>
                </a:path>
              </a:pathLst>
            </a:custGeom>
            <a:solidFill>
              <a:srgbClr val="BFD1E1"/>
            </a:solidFill>
          </p:spPr>
        </p:sp>
        <p:sp>
          <p:nvSpPr>
            <p:cNvPr name="TextBox 10" id="10"/>
            <p:cNvSpPr txBox="true"/>
            <p:nvPr/>
          </p:nvSpPr>
          <p:spPr>
            <a:xfrm>
              <a:off x="0" y="-38100"/>
              <a:ext cx="3696558" cy="801774"/>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3655670" y="7108981"/>
            <a:ext cx="13603630" cy="2843931"/>
          </a:xfrm>
          <a:prstGeom prst="rect">
            <a:avLst/>
          </a:prstGeom>
        </p:spPr>
        <p:txBody>
          <a:bodyPr anchor="t" rtlCol="false" tIns="0" lIns="0" bIns="0" rIns="0">
            <a:spAutoFit/>
          </a:bodyPr>
          <a:lstStyle/>
          <a:p>
            <a:pPr algn="ctr">
              <a:lnSpc>
                <a:spcPts val="4532"/>
              </a:lnSpc>
              <a:spcBef>
                <a:spcPct val="0"/>
              </a:spcBef>
            </a:pPr>
            <a:r>
              <a:rPr lang="en-US" sz="3237">
                <a:solidFill>
                  <a:srgbClr val="022033"/>
                </a:solidFill>
                <a:latin typeface="Tenor Sans"/>
              </a:rPr>
              <a:t>En el caso de IESP y EESP, si el denunciado es personal</a:t>
            </a:r>
          </a:p>
          <a:p>
            <a:pPr algn="ctr">
              <a:lnSpc>
                <a:spcPts val="4532"/>
              </a:lnSpc>
              <a:spcBef>
                <a:spcPct val="0"/>
              </a:spcBef>
            </a:pPr>
            <a:r>
              <a:rPr lang="en-US" sz="3237">
                <a:solidFill>
                  <a:srgbClr val="022033"/>
                </a:solidFill>
                <a:latin typeface="Tenor Sans"/>
              </a:rPr>
              <a:t>administrativo, el CIFHS deriva el caso a la Oficina de Recursos</a:t>
            </a:r>
          </a:p>
          <a:p>
            <a:pPr algn="ctr">
              <a:lnSpc>
                <a:spcPts val="4532"/>
              </a:lnSpc>
              <a:spcBef>
                <a:spcPct val="0"/>
              </a:spcBef>
            </a:pPr>
            <a:r>
              <a:rPr lang="en-US" sz="3237">
                <a:solidFill>
                  <a:srgbClr val="022033"/>
                </a:solidFill>
                <a:latin typeface="Tenor Sans"/>
              </a:rPr>
              <a:t>Humanos o quien haga sus veces y este a su vez deriva a la</a:t>
            </a:r>
          </a:p>
          <a:p>
            <a:pPr algn="ctr">
              <a:lnSpc>
                <a:spcPts val="4532"/>
              </a:lnSpc>
              <a:spcBef>
                <a:spcPct val="0"/>
              </a:spcBef>
            </a:pPr>
            <a:r>
              <a:rPr lang="en-US" sz="3237">
                <a:solidFill>
                  <a:srgbClr val="022033"/>
                </a:solidFill>
                <a:latin typeface="Tenor Sans"/>
              </a:rPr>
              <a:t>Secretaría Técnica de las Autoridades del Procedimiento</a:t>
            </a:r>
          </a:p>
          <a:p>
            <a:pPr algn="ctr">
              <a:lnSpc>
                <a:spcPts val="4532"/>
              </a:lnSpc>
              <a:spcBef>
                <a:spcPct val="0"/>
              </a:spcBef>
            </a:pPr>
            <a:r>
              <a:rPr lang="en-US" sz="3237">
                <a:solidFill>
                  <a:srgbClr val="022033"/>
                </a:solidFill>
                <a:latin typeface="Tenor Sans"/>
              </a:rPr>
              <a:t>Administrativo Disciplinario de la DRE.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5441" y="1603252"/>
            <a:ext cx="13787803" cy="2472586"/>
            <a:chOff x="0" y="0"/>
            <a:chExt cx="3631356" cy="651216"/>
          </a:xfrm>
        </p:grpSpPr>
        <p:sp>
          <p:nvSpPr>
            <p:cNvPr name="Freeform 3" id="3"/>
            <p:cNvSpPr/>
            <p:nvPr/>
          </p:nvSpPr>
          <p:spPr>
            <a:xfrm flipH="false" flipV="false" rot="0">
              <a:off x="0" y="0"/>
              <a:ext cx="3631355" cy="651216"/>
            </a:xfrm>
            <a:custGeom>
              <a:avLst/>
              <a:gdLst/>
              <a:ahLst/>
              <a:cxnLst/>
              <a:rect r="r" b="b" t="t" l="l"/>
              <a:pathLst>
                <a:path h="651216" w="3631355">
                  <a:moveTo>
                    <a:pt x="19653" y="0"/>
                  </a:moveTo>
                  <a:lnTo>
                    <a:pt x="3611703" y="0"/>
                  </a:lnTo>
                  <a:cubicBezTo>
                    <a:pt x="3622557" y="0"/>
                    <a:pt x="3631355" y="8799"/>
                    <a:pt x="3631355" y="19653"/>
                  </a:cubicBezTo>
                  <a:lnTo>
                    <a:pt x="3631355" y="631563"/>
                  </a:lnTo>
                  <a:cubicBezTo>
                    <a:pt x="3631355" y="642417"/>
                    <a:pt x="3622557" y="651216"/>
                    <a:pt x="3611703" y="651216"/>
                  </a:cubicBezTo>
                  <a:lnTo>
                    <a:pt x="19653" y="651216"/>
                  </a:lnTo>
                  <a:cubicBezTo>
                    <a:pt x="8799" y="651216"/>
                    <a:pt x="0" y="642417"/>
                    <a:pt x="0" y="631563"/>
                  </a:cubicBezTo>
                  <a:lnTo>
                    <a:pt x="0" y="19653"/>
                  </a:lnTo>
                  <a:cubicBezTo>
                    <a:pt x="0" y="8799"/>
                    <a:pt x="8799" y="0"/>
                    <a:pt x="19653" y="0"/>
                  </a:cubicBezTo>
                  <a:close/>
                </a:path>
              </a:pathLst>
            </a:custGeom>
            <a:solidFill>
              <a:srgbClr val="BFD1E1"/>
            </a:solidFill>
          </p:spPr>
        </p:sp>
        <p:sp>
          <p:nvSpPr>
            <p:cNvPr name="TextBox 4" id="4"/>
            <p:cNvSpPr txBox="true"/>
            <p:nvPr/>
          </p:nvSpPr>
          <p:spPr>
            <a:xfrm>
              <a:off x="0" y="-38100"/>
              <a:ext cx="3631356" cy="689316"/>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425441" y="484235"/>
            <a:ext cx="13076994" cy="660236"/>
          </a:xfrm>
          <a:prstGeom prst="rect">
            <a:avLst/>
          </a:prstGeom>
        </p:spPr>
        <p:txBody>
          <a:bodyPr anchor="t" rtlCol="false" tIns="0" lIns="0" bIns="0" rIns="0">
            <a:spAutoFit/>
          </a:bodyPr>
          <a:lstStyle/>
          <a:p>
            <a:pPr algn="ctr">
              <a:lnSpc>
                <a:spcPts val="4743"/>
              </a:lnSpc>
            </a:pPr>
            <a:r>
              <a:rPr lang="en-US" sz="5155" spc="-427">
                <a:solidFill>
                  <a:srgbClr val="022033"/>
                </a:solidFill>
                <a:latin typeface="Glacial Indifference"/>
              </a:rPr>
              <a:t>CUANDO EL/LA DENUNCIADO/A ES DOCENTE</a:t>
            </a:r>
          </a:p>
        </p:txBody>
      </p:sp>
      <p:sp>
        <p:nvSpPr>
          <p:cNvPr name="TextBox 6" id="6"/>
          <p:cNvSpPr txBox="true"/>
          <p:nvPr/>
        </p:nvSpPr>
        <p:spPr>
          <a:xfrm rot="0">
            <a:off x="804041" y="1801954"/>
            <a:ext cx="13030601" cy="1989456"/>
          </a:xfrm>
          <a:prstGeom prst="rect">
            <a:avLst/>
          </a:prstGeom>
        </p:spPr>
        <p:txBody>
          <a:bodyPr anchor="t" rtlCol="false" tIns="0" lIns="0" bIns="0" rIns="0">
            <a:spAutoFit/>
          </a:bodyPr>
          <a:lstStyle/>
          <a:p>
            <a:pPr algn="ctr">
              <a:lnSpc>
                <a:spcPts val="5319"/>
              </a:lnSpc>
            </a:pPr>
            <a:r>
              <a:rPr lang="en-US" sz="3799" spc="212">
                <a:solidFill>
                  <a:srgbClr val="022033"/>
                </a:solidFill>
                <a:latin typeface="Tenor Sans"/>
              </a:rPr>
              <a:t>Si es docente de un IES, el CIFHS deriva el caso a la CPAD de la</a:t>
            </a:r>
          </a:p>
          <a:p>
            <a:pPr algn="ctr">
              <a:lnSpc>
                <a:spcPts val="5319"/>
              </a:lnSpc>
              <a:spcBef>
                <a:spcPct val="0"/>
              </a:spcBef>
            </a:pPr>
            <a:r>
              <a:rPr lang="en-US" sz="3799" spc="212">
                <a:solidFill>
                  <a:srgbClr val="022033"/>
                </a:solidFill>
                <a:latin typeface="Tenor Sans"/>
              </a:rPr>
              <a:t>DRE.</a:t>
            </a:r>
          </a:p>
        </p:txBody>
      </p:sp>
      <p:sp>
        <p:nvSpPr>
          <p:cNvPr name="Freeform 7" id="7"/>
          <p:cNvSpPr/>
          <p:nvPr/>
        </p:nvSpPr>
        <p:spPr>
          <a:xfrm flipH="false" flipV="false" rot="0">
            <a:off x="13764581" y="150980"/>
            <a:ext cx="4372659" cy="4878220"/>
          </a:xfrm>
          <a:custGeom>
            <a:avLst/>
            <a:gdLst/>
            <a:ahLst/>
            <a:cxnLst/>
            <a:rect r="r" b="b" t="t" l="l"/>
            <a:pathLst>
              <a:path h="4878220" w="4372659">
                <a:moveTo>
                  <a:pt x="0" y="0"/>
                </a:moveTo>
                <a:lnTo>
                  <a:pt x="4372659" y="0"/>
                </a:lnTo>
                <a:lnTo>
                  <a:pt x="4372659" y="4878220"/>
                </a:lnTo>
                <a:lnTo>
                  <a:pt x="0" y="48782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685661" y="6593457"/>
            <a:ext cx="15765923" cy="2899576"/>
            <a:chOff x="0" y="0"/>
            <a:chExt cx="4152342" cy="763674"/>
          </a:xfrm>
        </p:grpSpPr>
        <p:sp>
          <p:nvSpPr>
            <p:cNvPr name="Freeform 9" id="9"/>
            <p:cNvSpPr/>
            <p:nvPr/>
          </p:nvSpPr>
          <p:spPr>
            <a:xfrm flipH="false" flipV="false" rot="0">
              <a:off x="0" y="0"/>
              <a:ext cx="4152342" cy="763674"/>
            </a:xfrm>
            <a:custGeom>
              <a:avLst/>
              <a:gdLst/>
              <a:ahLst/>
              <a:cxnLst/>
              <a:rect r="r" b="b" t="t" l="l"/>
              <a:pathLst>
                <a:path h="763674" w="4152342">
                  <a:moveTo>
                    <a:pt x="17187" y="0"/>
                  </a:moveTo>
                  <a:lnTo>
                    <a:pt x="4135155" y="0"/>
                  </a:lnTo>
                  <a:cubicBezTo>
                    <a:pt x="4139713" y="0"/>
                    <a:pt x="4144085" y="1811"/>
                    <a:pt x="4147308" y="5034"/>
                  </a:cubicBezTo>
                  <a:cubicBezTo>
                    <a:pt x="4150531" y="8257"/>
                    <a:pt x="4152342" y="12629"/>
                    <a:pt x="4152342" y="17187"/>
                  </a:cubicBezTo>
                  <a:lnTo>
                    <a:pt x="4152342" y="746488"/>
                  </a:lnTo>
                  <a:cubicBezTo>
                    <a:pt x="4152342" y="751046"/>
                    <a:pt x="4150531" y="755417"/>
                    <a:pt x="4147308" y="758640"/>
                  </a:cubicBezTo>
                  <a:cubicBezTo>
                    <a:pt x="4144085" y="761864"/>
                    <a:pt x="4139713" y="763674"/>
                    <a:pt x="4135155" y="763674"/>
                  </a:cubicBezTo>
                  <a:lnTo>
                    <a:pt x="17187" y="763674"/>
                  </a:lnTo>
                  <a:cubicBezTo>
                    <a:pt x="12629" y="763674"/>
                    <a:pt x="8257" y="761864"/>
                    <a:pt x="5034" y="758640"/>
                  </a:cubicBezTo>
                  <a:cubicBezTo>
                    <a:pt x="1811" y="755417"/>
                    <a:pt x="0" y="751046"/>
                    <a:pt x="0" y="746488"/>
                  </a:cubicBezTo>
                  <a:lnTo>
                    <a:pt x="0" y="17187"/>
                  </a:lnTo>
                  <a:cubicBezTo>
                    <a:pt x="0" y="12629"/>
                    <a:pt x="1811" y="8257"/>
                    <a:pt x="5034" y="5034"/>
                  </a:cubicBezTo>
                  <a:cubicBezTo>
                    <a:pt x="8257" y="1811"/>
                    <a:pt x="12629" y="0"/>
                    <a:pt x="17187" y="0"/>
                  </a:cubicBezTo>
                  <a:close/>
                </a:path>
              </a:pathLst>
            </a:custGeom>
            <a:solidFill>
              <a:srgbClr val="BFD1E1"/>
            </a:solidFill>
          </p:spPr>
        </p:sp>
        <p:sp>
          <p:nvSpPr>
            <p:cNvPr name="TextBox 10" id="10"/>
            <p:cNvSpPr txBox="true"/>
            <p:nvPr/>
          </p:nvSpPr>
          <p:spPr>
            <a:xfrm>
              <a:off x="0" y="-38100"/>
              <a:ext cx="4152342" cy="801774"/>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2342185" y="7022082"/>
            <a:ext cx="14533002" cy="2171388"/>
          </a:xfrm>
          <a:prstGeom prst="rect">
            <a:avLst/>
          </a:prstGeom>
        </p:spPr>
        <p:txBody>
          <a:bodyPr anchor="t" rtlCol="false" tIns="0" lIns="0" bIns="0" rIns="0">
            <a:spAutoFit/>
          </a:bodyPr>
          <a:lstStyle/>
          <a:p>
            <a:pPr algn="ctr">
              <a:lnSpc>
                <a:spcPts val="5792"/>
              </a:lnSpc>
            </a:pPr>
            <a:r>
              <a:rPr lang="en-US" sz="4137">
                <a:solidFill>
                  <a:srgbClr val="022033"/>
                </a:solidFill>
                <a:latin typeface="Tenor Sans"/>
              </a:rPr>
              <a:t>Si es asistente o auxiliar de un IES, el CIFHS deriva el caso a la</a:t>
            </a:r>
          </a:p>
          <a:p>
            <a:pPr algn="ctr">
              <a:lnSpc>
                <a:spcPts val="5792"/>
              </a:lnSpc>
              <a:spcBef>
                <a:spcPct val="0"/>
              </a:spcBef>
            </a:pPr>
            <a:r>
              <a:rPr lang="en-US" sz="4137">
                <a:solidFill>
                  <a:srgbClr val="022033"/>
                </a:solidFill>
                <a:latin typeface="Tenor Sans"/>
              </a:rPr>
              <a:t>CPAD de la DRE.</a:t>
            </a:r>
          </a:p>
        </p:txBody>
      </p:sp>
      <p:sp>
        <p:nvSpPr>
          <p:cNvPr name="TextBox 12" id="12"/>
          <p:cNvSpPr txBox="true"/>
          <p:nvPr/>
        </p:nvSpPr>
        <p:spPr>
          <a:xfrm rot="0">
            <a:off x="425441" y="4875294"/>
            <a:ext cx="13076994" cy="1260962"/>
          </a:xfrm>
          <a:prstGeom prst="rect">
            <a:avLst/>
          </a:prstGeom>
        </p:spPr>
        <p:txBody>
          <a:bodyPr anchor="t" rtlCol="false" tIns="0" lIns="0" bIns="0" rIns="0">
            <a:spAutoFit/>
          </a:bodyPr>
          <a:lstStyle/>
          <a:p>
            <a:pPr algn="ctr">
              <a:lnSpc>
                <a:spcPts val="4743"/>
              </a:lnSpc>
            </a:pPr>
            <a:r>
              <a:rPr lang="en-US" sz="5155" spc="-427">
                <a:solidFill>
                  <a:srgbClr val="022033"/>
                </a:solidFill>
                <a:latin typeface="Glacial Indifference"/>
              </a:rPr>
              <a:t>CUANDO EL DENUNCIADO/A ES ASISTENTE O AUXILIAR</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0058" y="613895"/>
            <a:ext cx="16049242" cy="1306507"/>
          </a:xfrm>
          <a:prstGeom prst="rect">
            <a:avLst/>
          </a:prstGeom>
        </p:spPr>
        <p:txBody>
          <a:bodyPr anchor="t" rtlCol="false" tIns="0" lIns="0" bIns="0" rIns="0">
            <a:spAutoFit/>
          </a:bodyPr>
          <a:lstStyle/>
          <a:p>
            <a:pPr algn="ctr">
              <a:lnSpc>
                <a:spcPts val="4969"/>
              </a:lnSpc>
            </a:pPr>
            <a:r>
              <a:rPr lang="en-US" sz="5401">
                <a:solidFill>
                  <a:srgbClr val="002461"/>
                </a:solidFill>
                <a:latin typeface="Glacial Indifference Bold"/>
              </a:rPr>
              <a:t>SITUACIONES DE HOSTIGAMIENTO SEXUAL REALIZADAS POR UN ESTUDIANTE</a:t>
            </a:r>
          </a:p>
        </p:txBody>
      </p:sp>
      <p:sp>
        <p:nvSpPr>
          <p:cNvPr name="TextBox 3" id="3"/>
          <p:cNvSpPr txBox="true"/>
          <p:nvPr/>
        </p:nvSpPr>
        <p:spPr>
          <a:xfrm rot="0">
            <a:off x="434902" y="2145331"/>
            <a:ext cx="17027349" cy="1108710"/>
          </a:xfrm>
          <a:prstGeom prst="rect">
            <a:avLst/>
          </a:prstGeom>
        </p:spPr>
        <p:txBody>
          <a:bodyPr anchor="t" rtlCol="false" tIns="0" lIns="0" bIns="0" rIns="0">
            <a:spAutoFit/>
          </a:bodyPr>
          <a:lstStyle/>
          <a:p>
            <a:pPr algn="ctr">
              <a:lnSpc>
                <a:spcPts val="2939"/>
              </a:lnSpc>
              <a:spcBef>
                <a:spcPct val="0"/>
              </a:spcBef>
            </a:pPr>
            <a:r>
              <a:rPr lang="en-US" sz="2099" spc="117">
                <a:solidFill>
                  <a:srgbClr val="022033"/>
                </a:solidFill>
                <a:latin typeface="Tenor Sans"/>
              </a:rPr>
              <a:t>Cuando la persona que presuntamente hostiga es un estudiante, el procedimiento </a:t>
            </a:r>
            <a:r>
              <a:rPr lang="en-US" sz="2099" spc="117">
                <a:solidFill>
                  <a:srgbClr val="022033"/>
                </a:solidFill>
                <a:latin typeface="Tenor Sans"/>
              </a:rPr>
              <a:t>interno para la investigación y sanción de dichos actos, se rige por las reglas establecidas en los documentos internos de las IIEE, las mismas que deben considerar mínimamente lo siguiente:</a:t>
            </a:r>
          </a:p>
        </p:txBody>
      </p:sp>
      <p:sp>
        <p:nvSpPr>
          <p:cNvPr name="TextBox 4" id="4"/>
          <p:cNvSpPr txBox="true"/>
          <p:nvPr/>
        </p:nvSpPr>
        <p:spPr>
          <a:xfrm rot="0">
            <a:off x="3530493" y="4834255"/>
            <a:ext cx="5961972" cy="290195"/>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rPr>
              <a:t>E</a:t>
            </a:r>
          </a:p>
        </p:txBody>
      </p:sp>
      <p:sp>
        <p:nvSpPr>
          <p:cNvPr name="TextBox 5" id="5"/>
          <p:cNvSpPr txBox="true"/>
          <p:nvPr/>
        </p:nvSpPr>
        <p:spPr>
          <a:xfrm rot="0">
            <a:off x="434902" y="3435016"/>
            <a:ext cx="17473381" cy="7961185"/>
          </a:xfrm>
          <a:prstGeom prst="rect">
            <a:avLst/>
          </a:prstGeom>
        </p:spPr>
        <p:txBody>
          <a:bodyPr anchor="t" rtlCol="false" tIns="0" lIns="0" bIns="0" rIns="0">
            <a:spAutoFit/>
          </a:bodyPr>
          <a:lstStyle/>
          <a:p>
            <a:pPr algn="just" marL="464756" indent="-232378" lvl="1">
              <a:lnSpc>
                <a:spcPts val="3379"/>
              </a:lnSpc>
              <a:buFont typeface="Arial"/>
              <a:buChar char="•"/>
            </a:pPr>
            <a:r>
              <a:rPr lang="en-US" sz="2152" spc="348">
                <a:solidFill>
                  <a:srgbClr val="022033"/>
                </a:solidFill>
                <a:latin typeface="Tenor Sans"/>
              </a:rPr>
              <a:t>Establecer que las conductas de hostigamiento sexual son una falta muy </a:t>
            </a:r>
            <a:r>
              <a:rPr lang="en-US" sz="2152" spc="348">
                <a:solidFill>
                  <a:srgbClr val="022033"/>
                </a:solidFill>
                <a:latin typeface="Tenor Sans"/>
              </a:rPr>
              <a:t>grave y determinar las sanciones que se pueden imponer ante dichos actos.</a:t>
            </a:r>
          </a:p>
          <a:p>
            <a:pPr algn="just" marL="464756" indent="-232378" lvl="1">
              <a:lnSpc>
                <a:spcPts val="3379"/>
              </a:lnSpc>
              <a:buFont typeface="Arial"/>
              <a:buChar char="•"/>
            </a:pPr>
            <a:r>
              <a:rPr lang="en-US" sz="2152" spc="348">
                <a:solidFill>
                  <a:srgbClr val="022033"/>
                </a:solidFill>
                <a:latin typeface="Tenor Sans"/>
                <a:ea typeface="Tenor Sans"/>
              </a:rPr>
              <a:t>Disponer clara y detalladamente los canales de denuncia, de atención médica y psicológica propios de la IE o de instancias externas, referidos en el artículo 17 del Reglamento de la Ley N° 27942.</a:t>
            </a:r>
          </a:p>
          <a:p>
            <a:pPr algn="just" marL="464756" indent="-232378" lvl="1">
              <a:lnSpc>
                <a:spcPts val="3379"/>
              </a:lnSpc>
              <a:buFont typeface="Arial"/>
              <a:buChar char="•"/>
            </a:pPr>
            <a:r>
              <a:rPr lang="en-US" sz="2152" spc="348">
                <a:solidFill>
                  <a:srgbClr val="022033"/>
                </a:solidFill>
                <a:latin typeface="Tenor Sans"/>
              </a:rPr>
              <a:t>Dictar medidas de protección que se pueden ejecutar.</a:t>
            </a:r>
          </a:p>
          <a:p>
            <a:pPr algn="just" marL="464756" indent="-232378" lvl="1">
              <a:lnSpc>
                <a:spcPts val="3379"/>
              </a:lnSpc>
              <a:buFont typeface="Arial"/>
              <a:buChar char="•"/>
            </a:pPr>
            <a:r>
              <a:rPr lang="en-US" sz="2152" spc="348">
                <a:solidFill>
                  <a:srgbClr val="022033"/>
                </a:solidFill>
                <a:latin typeface="Tenor Sans"/>
              </a:rPr>
              <a:t>El CIFHS debe desarrollar la investigación, la misma que tiene un plazo no mayor de quince (15) días calendario, contados desde que se recibe la denuncia, para investigar los hechos. Dentro de dicho plazo se otorga a el/la denunciado/a un plazo para formular sus descargos.</a:t>
            </a:r>
          </a:p>
          <a:p>
            <a:pPr algn="just" marL="464756" indent="-232378" lvl="1">
              <a:lnSpc>
                <a:spcPts val="3379"/>
              </a:lnSpc>
              <a:buFont typeface="Arial"/>
              <a:buChar char="•"/>
            </a:pPr>
            <a:r>
              <a:rPr lang="en-US" sz="2152" spc="348">
                <a:solidFill>
                  <a:srgbClr val="022033"/>
                </a:solidFill>
                <a:latin typeface="Tenor Sans"/>
              </a:rPr>
              <a:t>El CIFHS emite un informe a la autoridad máxima de la instancia educativa con el resultado de la investigación y la recomendación de la sanción de acuerdo a lo establecido en el Reglamento Interno de la IE. Dicho informe es notificado al/la denunciado/a, otorgándole un plazo no mayor a diez (10) días calendario para que presente los descargos que considere pertinentes, vencido el plazo con el descargo o sin él, la autoridad máxima emite el acto sancionando o absolviendo al denunciado/a.</a:t>
            </a:r>
          </a:p>
          <a:p>
            <a:pPr algn="ctr">
              <a:lnSpc>
                <a:spcPts val="3013"/>
              </a:lnSpc>
            </a:pPr>
          </a:p>
          <a:p>
            <a:pPr algn="ctr">
              <a:lnSpc>
                <a:spcPts val="3013"/>
              </a:lnSpc>
            </a:pPr>
          </a:p>
          <a:p>
            <a:pPr algn="ctr">
              <a:lnSpc>
                <a:spcPts val="3013"/>
              </a:lnSpc>
            </a:pPr>
          </a:p>
          <a:p>
            <a:pPr algn="ctr">
              <a:lnSpc>
                <a:spcPts val="3013"/>
              </a:lnSpc>
              <a:spcBef>
                <a:spcPct val="0"/>
              </a:spcBef>
            </a:pPr>
          </a:p>
        </p:txBody>
      </p:sp>
      <p:grpSp>
        <p:nvGrpSpPr>
          <p:cNvPr name="Group 6" id="6"/>
          <p:cNvGrpSpPr/>
          <p:nvPr/>
        </p:nvGrpSpPr>
        <p:grpSpPr>
          <a:xfrm rot="0">
            <a:off x="591491" y="428225"/>
            <a:ext cx="1237134" cy="1200949"/>
            <a:chOff x="0" y="0"/>
            <a:chExt cx="325830" cy="316299"/>
          </a:xfrm>
        </p:grpSpPr>
        <p:sp>
          <p:nvSpPr>
            <p:cNvPr name="Freeform 7" id="7"/>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568AB9"/>
            </a:solidFill>
          </p:spPr>
        </p:sp>
        <p:sp>
          <p:nvSpPr>
            <p:cNvPr name="TextBox 8" id="8"/>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316868">
            <a:off x="-3988327" y="-4463609"/>
            <a:ext cx="6597293" cy="9500102"/>
          </a:xfrm>
          <a:custGeom>
            <a:avLst/>
            <a:gdLst/>
            <a:ahLst/>
            <a:cxnLst/>
            <a:rect r="r" b="b" t="t" l="l"/>
            <a:pathLst>
              <a:path h="9500102" w="6597293">
                <a:moveTo>
                  <a:pt x="0" y="0"/>
                </a:moveTo>
                <a:lnTo>
                  <a:pt x="6597293" y="0"/>
                </a:lnTo>
                <a:lnTo>
                  <a:pt x="6597293" y="9500103"/>
                </a:lnTo>
                <a:lnTo>
                  <a:pt x="0" y="9500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750" y="2676153"/>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544050" y="2674348"/>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28750" y="4845323"/>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003101">
            <a:off x="16346113" y="4669948"/>
            <a:ext cx="6597293" cy="9500102"/>
          </a:xfrm>
          <a:custGeom>
            <a:avLst/>
            <a:gdLst/>
            <a:ahLst/>
            <a:cxnLst/>
            <a:rect r="r" b="b" t="t" l="l"/>
            <a:pathLst>
              <a:path h="9500102" w="6597293">
                <a:moveTo>
                  <a:pt x="0" y="0"/>
                </a:moveTo>
                <a:lnTo>
                  <a:pt x="6597293" y="0"/>
                </a:lnTo>
                <a:lnTo>
                  <a:pt x="6597293" y="9500102"/>
                </a:lnTo>
                <a:lnTo>
                  <a:pt x="0" y="95001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9544050" y="4999339"/>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837610" y="1106268"/>
            <a:ext cx="2021640" cy="1915045"/>
          </a:xfrm>
          <a:custGeom>
            <a:avLst/>
            <a:gdLst/>
            <a:ahLst/>
            <a:cxnLst/>
            <a:rect r="r" b="b" t="t" l="l"/>
            <a:pathLst>
              <a:path h="1915045" w="2021640">
                <a:moveTo>
                  <a:pt x="0" y="0"/>
                </a:moveTo>
                <a:lnTo>
                  <a:pt x="2021640" y="0"/>
                </a:lnTo>
                <a:lnTo>
                  <a:pt x="2021640" y="1915045"/>
                </a:lnTo>
                <a:lnTo>
                  <a:pt x="0" y="19150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292170" y="8078953"/>
            <a:ext cx="2273159" cy="1954917"/>
          </a:xfrm>
          <a:custGeom>
            <a:avLst/>
            <a:gdLst/>
            <a:ahLst/>
            <a:cxnLst/>
            <a:rect r="r" b="b" t="t" l="l"/>
            <a:pathLst>
              <a:path h="1954917" w="2273159">
                <a:moveTo>
                  <a:pt x="0" y="0"/>
                </a:moveTo>
                <a:lnTo>
                  <a:pt x="2273160" y="0"/>
                </a:lnTo>
                <a:lnTo>
                  <a:pt x="2273160" y="1954917"/>
                </a:lnTo>
                <a:lnTo>
                  <a:pt x="0" y="19549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1938414" y="997345"/>
            <a:ext cx="13087515" cy="1276953"/>
          </a:xfrm>
          <a:prstGeom prst="rect">
            <a:avLst/>
          </a:prstGeom>
        </p:spPr>
        <p:txBody>
          <a:bodyPr anchor="t" rtlCol="false" tIns="0" lIns="0" bIns="0" rIns="0">
            <a:spAutoFit/>
          </a:bodyPr>
          <a:lstStyle/>
          <a:p>
            <a:pPr algn="ctr">
              <a:lnSpc>
                <a:spcPts val="4468"/>
              </a:lnSpc>
            </a:pPr>
            <a:r>
              <a:rPr lang="en-US" sz="4856" spc="-403">
                <a:solidFill>
                  <a:srgbClr val="022033"/>
                </a:solidFill>
                <a:latin typeface="Comica"/>
              </a:rPr>
              <a:t>SITUACIONES DE HOSTIGAMIENTO SEXUAL REALIZADAS POR UN ESTUDIANTE</a:t>
            </a:r>
          </a:p>
        </p:txBody>
      </p:sp>
      <p:sp>
        <p:nvSpPr>
          <p:cNvPr name="TextBox 11" id="11"/>
          <p:cNvSpPr txBox="true"/>
          <p:nvPr/>
        </p:nvSpPr>
        <p:spPr>
          <a:xfrm rot="0">
            <a:off x="2105364" y="2859388"/>
            <a:ext cx="5961972" cy="1666240"/>
          </a:xfrm>
          <a:prstGeom prst="rect">
            <a:avLst/>
          </a:prstGeom>
        </p:spPr>
        <p:txBody>
          <a:bodyPr anchor="t" rtlCol="false" tIns="0" lIns="0" bIns="0" rIns="0">
            <a:spAutoFit/>
          </a:bodyPr>
          <a:lstStyle/>
          <a:p>
            <a:pPr algn="ctr">
              <a:lnSpc>
                <a:spcPts val="2659"/>
              </a:lnSpc>
              <a:spcBef>
                <a:spcPct val="0"/>
              </a:spcBef>
            </a:pPr>
            <a:r>
              <a:rPr lang="en-US" sz="1899" spc="106">
                <a:solidFill>
                  <a:srgbClr val="022033"/>
                </a:solidFill>
                <a:latin typeface="Tenor Sans"/>
              </a:rPr>
              <a:t>ESTABLECER QUE LAS CONDUCTAS DE HOSTIGAMIENTO SEXUAL SON UNA FALTA MUY GRAVE Y DETERMINAR LAS SANCIONES QUE SE PUEDEN IMPONER ANTE DICHOS ACTOS.</a:t>
            </a:r>
          </a:p>
        </p:txBody>
      </p:sp>
      <p:sp>
        <p:nvSpPr>
          <p:cNvPr name="TextBox 12" id="12"/>
          <p:cNvSpPr txBox="true"/>
          <p:nvPr/>
        </p:nvSpPr>
        <p:spPr>
          <a:xfrm rot="0">
            <a:off x="1938414" y="7289842"/>
            <a:ext cx="14767789" cy="1766570"/>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rPr>
              <a:t>EL CIFHS EMITE UN INFORME A LA AUTORIDAD MÁXIMA DE LA INSTANCIA </a:t>
            </a:r>
            <a:r>
              <a:rPr lang="en-US" sz="1699" spc="95">
                <a:solidFill>
                  <a:srgbClr val="022033"/>
                </a:solidFill>
                <a:latin typeface="Tenor Sans"/>
              </a:rPr>
              <a:t>educativa con el resultado de la investigación y la recomendación de la sanción de acuerdo a lo establecido en el Reglamento Interno de la IE. Dicho informe es notificado al/l denunciado/a, otorgándole un plazo no mayor a diez (10) días calendario para que presente los descargos que considere pertinentes, vencido el plazo con el descargo o sin él, la autoridad máxima emite el acto sancionando o absolviendo al denunciado/a.</a:t>
            </a:r>
          </a:p>
        </p:txBody>
      </p:sp>
      <p:sp>
        <p:nvSpPr>
          <p:cNvPr name="TextBox 13" id="13"/>
          <p:cNvSpPr txBox="true"/>
          <p:nvPr/>
        </p:nvSpPr>
        <p:spPr>
          <a:xfrm rot="0">
            <a:off x="9914589" y="2943299"/>
            <a:ext cx="6574123" cy="1343025"/>
          </a:xfrm>
          <a:prstGeom prst="rect">
            <a:avLst/>
          </a:prstGeom>
        </p:spPr>
        <p:txBody>
          <a:bodyPr anchor="t" rtlCol="false" tIns="0" lIns="0" bIns="0" rIns="0">
            <a:spAutoFit/>
          </a:bodyPr>
          <a:lstStyle/>
          <a:p>
            <a:pPr algn="ctr">
              <a:lnSpc>
                <a:spcPts val="2100"/>
              </a:lnSpc>
            </a:pPr>
            <a:r>
              <a:rPr lang="en-US" sz="1500" spc="84">
                <a:solidFill>
                  <a:srgbClr val="022033"/>
                </a:solidFill>
                <a:latin typeface="Tenor Sans"/>
              </a:rPr>
              <a:t>DISPONER CLARA Y DETALLADAMENTE LOS CANALES DE DENUNCIA, DE ATENCIÓN</a:t>
            </a:r>
          </a:p>
          <a:p>
            <a:pPr algn="ctr">
              <a:lnSpc>
                <a:spcPts val="2100"/>
              </a:lnSpc>
              <a:spcBef>
                <a:spcPct val="0"/>
              </a:spcBef>
            </a:pPr>
            <a:r>
              <a:rPr lang="en-US" sz="1500" spc="84">
                <a:solidFill>
                  <a:srgbClr val="022033"/>
                </a:solidFill>
                <a:latin typeface="Tenor Sans"/>
                <a:ea typeface="Tenor Sans"/>
              </a:rPr>
              <a:t>médica y psicológica propios de la IE o de instancias externas, referidos en el artículo 17 del Reglamento de la Ley N° 27942.</a:t>
            </a:r>
          </a:p>
        </p:txBody>
      </p:sp>
      <p:sp>
        <p:nvSpPr>
          <p:cNvPr name="TextBox 14" id="14"/>
          <p:cNvSpPr txBox="true"/>
          <p:nvPr/>
        </p:nvSpPr>
        <p:spPr>
          <a:xfrm rot="0">
            <a:off x="9697098" y="5116729"/>
            <a:ext cx="7009105" cy="1655672"/>
          </a:xfrm>
          <a:prstGeom prst="rect">
            <a:avLst/>
          </a:prstGeom>
        </p:spPr>
        <p:txBody>
          <a:bodyPr anchor="t" rtlCol="false" tIns="0" lIns="0" bIns="0" rIns="0">
            <a:spAutoFit/>
          </a:bodyPr>
          <a:lstStyle/>
          <a:p>
            <a:pPr algn="ctr">
              <a:lnSpc>
                <a:spcPts val="2192"/>
              </a:lnSpc>
              <a:spcBef>
                <a:spcPct val="0"/>
              </a:spcBef>
            </a:pPr>
            <a:r>
              <a:rPr lang="en-US" sz="1566" spc="87">
                <a:solidFill>
                  <a:srgbClr val="022033"/>
                </a:solidFill>
                <a:latin typeface="Tenor Sans"/>
              </a:rPr>
              <a:t>EL CIFHS DEBE DESARROLLAR LA INVESTIGACIÓN, LA MISMA QUE TIENE UN PLAZO </a:t>
            </a:r>
            <a:r>
              <a:rPr lang="en-US" sz="1566" spc="87">
                <a:solidFill>
                  <a:srgbClr val="022033"/>
                </a:solidFill>
                <a:latin typeface="Tenor Sans"/>
              </a:rPr>
              <a:t>no mayor de quince (15) días calendario, contados desde que se recibe  la denuncia, para investigar los hechos. Dentro de dicho plazo se otorg a el/la denunciado/a un plazo para formular sus descargos</a:t>
            </a:r>
          </a:p>
        </p:txBody>
      </p:sp>
      <p:sp>
        <p:nvSpPr>
          <p:cNvPr name="TextBox 15" id="15"/>
          <p:cNvSpPr txBox="true"/>
          <p:nvPr/>
        </p:nvSpPr>
        <p:spPr>
          <a:xfrm rot="0">
            <a:off x="2105364" y="5090144"/>
            <a:ext cx="5961972" cy="1372236"/>
          </a:xfrm>
          <a:prstGeom prst="rect">
            <a:avLst/>
          </a:prstGeom>
        </p:spPr>
        <p:txBody>
          <a:bodyPr anchor="t" rtlCol="false" tIns="0" lIns="0" bIns="0" rIns="0">
            <a:spAutoFit/>
          </a:bodyPr>
          <a:lstStyle/>
          <a:p>
            <a:pPr algn="ctr">
              <a:lnSpc>
                <a:spcPts val="3639"/>
              </a:lnSpc>
              <a:spcBef>
                <a:spcPct val="0"/>
              </a:spcBef>
            </a:pPr>
            <a:r>
              <a:rPr lang="en-US" sz="2599" spc="145">
                <a:solidFill>
                  <a:srgbClr val="022033"/>
                </a:solidFill>
                <a:latin typeface="Tenor Sans"/>
              </a:rPr>
              <a:t>DICTAR MEDIDAS DE PROTECCIÓN QUE SE PUEDEN EJECUTAR,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70394"/>
            <a:ext cx="18288000" cy="9299643"/>
          </a:xfrm>
          <a:custGeom>
            <a:avLst/>
            <a:gdLst/>
            <a:ahLst/>
            <a:cxnLst/>
            <a:rect r="r" b="b" t="t" l="l"/>
            <a:pathLst>
              <a:path h="9299643" w="18288000">
                <a:moveTo>
                  <a:pt x="0" y="0"/>
                </a:moveTo>
                <a:lnTo>
                  <a:pt x="18288000" y="0"/>
                </a:lnTo>
                <a:lnTo>
                  <a:pt x="18288000" y="9299642"/>
                </a:lnTo>
                <a:lnTo>
                  <a:pt x="0" y="9299642"/>
                </a:lnTo>
                <a:lnTo>
                  <a:pt x="0" y="0"/>
                </a:lnTo>
                <a:close/>
              </a:path>
            </a:pathLst>
          </a:custGeom>
          <a:blipFill>
            <a:blip r:embed="rId2"/>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00379"/>
            <a:ext cx="18288000" cy="9486242"/>
          </a:xfrm>
          <a:custGeom>
            <a:avLst/>
            <a:gdLst/>
            <a:ahLst/>
            <a:cxnLst/>
            <a:rect r="r" b="b" t="t" l="l"/>
            <a:pathLst>
              <a:path h="9486242" w="18288000">
                <a:moveTo>
                  <a:pt x="0" y="0"/>
                </a:moveTo>
                <a:lnTo>
                  <a:pt x="18288000" y="0"/>
                </a:lnTo>
                <a:lnTo>
                  <a:pt x="18288000" y="9486242"/>
                </a:lnTo>
                <a:lnTo>
                  <a:pt x="0" y="9486242"/>
                </a:lnTo>
                <a:lnTo>
                  <a:pt x="0" y="0"/>
                </a:lnTo>
                <a:close/>
              </a:path>
            </a:pathLst>
          </a:custGeom>
          <a:blipFill>
            <a:blip r:embed="rId2"/>
            <a:stretch>
              <a:fillRect l="0" t="-282" r="0" b="-282"/>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028700"/>
            <a:ext cx="18288000" cy="7951304"/>
          </a:xfrm>
          <a:custGeom>
            <a:avLst/>
            <a:gdLst/>
            <a:ahLst/>
            <a:cxnLst/>
            <a:rect r="r" b="b" t="t" l="l"/>
            <a:pathLst>
              <a:path h="7951304" w="18288000">
                <a:moveTo>
                  <a:pt x="0" y="0"/>
                </a:moveTo>
                <a:lnTo>
                  <a:pt x="18288000" y="0"/>
                </a:lnTo>
                <a:lnTo>
                  <a:pt x="18288000" y="7951304"/>
                </a:lnTo>
                <a:lnTo>
                  <a:pt x="0" y="7951304"/>
                </a:lnTo>
                <a:lnTo>
                  <a:pt x="0" y="0"/>
                </a:lnTo>
                <a:close/>
              </a:path>
            </a:pathLst>
          </a:custGeom>
          <a:blipFill>
            <a:blip r:embed="rId2"/>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61935"/>
            <a:ext cx="18288000" cy="8963130"/>
          </a:xfrm>
          <a:custGeom>
            <a:avLst/>
            <a:gdLst/>
            <a:ahLst/>
            <a:cxnLst/>
            <a:rect r="r" b="b" t="t" l="l"/>
            <a:pathLst>
              <a:path h="8963130" w="18288000">
                <a:moveTo>
                  <a:pt x="0" y="0"/>
                </a:moveTo>
                <a:lnTo>
                  <a:pt x="18288000" y="0"/>
                </a:lnTo>
                <a:lnTo>
                  <a:pt x="18288000" y="8963130"/>
                </a:lnTo>
                <a:lnTo>
                  <a:pt x="0" y="8963130"/>
                </a:lnTo>
                <a:lnTo>
                  <a:pt x="0" y="0"/>
                </a:lnTo>
                <a:close/>
              </a:path>
            </a:pathLst>
          </a:custGeom>
          <a:blipFill>
            <a:blip r:embed="rId2"/>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87917"/>
            <a:ext cx="18288000" cy="8911167"/>
          </a:xfrm>
          <a:custGeom>
            <a:avLst/>
            <a:gdLst/>
            <a:ahLst/>
            <a:cxnLst/>
            <a:rect r="r" b="b" t="t" l="l"/>
            <a:pathLst>
              <a:path h="8911167" w="18288000">
                <a:moveTo>
                  <a:pt x="0" y="0"/>
                </a:moveTo>
                <a:lnTo>
                  <a:pt x="18288000" y="0"/>
                </a:lnTo>
                <a:lnTo>
                  <a:pt x="18288000" y="8911166"/>
                </a:lnTo>
                <a:lnTo>
                  <a:pt x="0" y="8911166"/>
                </a:lnTo>
                <a:lnTo>
                  <a:pt x="0" y="0"/>
                </a:lnTo>
                <a:close/>
              </a:path>
            </a:pathLst>
          </a:custGeom>
          <a:blipFill>
            <a:blip r:embed="rId2"/>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354670" y="-390474"/>
            <a:ext cx="4009030" cy="4009030"/>
          </a:xfrm>
          <a:custGeom>
            <a:avLst/>
            <a:gdLst/>
            <a:ahLst/>
            <a:cxnLst/>
            <a:rect r="r" b="b" t="t" l="l"/>
            <a:pathLst>
              <a:path h="4009030" w="4009030">
                <a:moveTo>
                  <a:pt x="0" y="0"/>
                </a:moveTo>
                <a:lnTo>
                  <a:pt x="4009029" y="0"/>
                </a:lnTo>
                <a:lnTo>
                  <a:pt x="4009029" y="4009030"/>
                </a:lnTo>
                <a:lnTo>
                  <a:pt x="0" y="4009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386589" y="7759322"/>
            <a:ext cx="971055" cy="934870"/>
            <a:chOff x="0" y="0"/>
            <a:chExt cx="255751" cy="246221"/>
          </a:xfrm>
        </p:grpSpPr>
        <p:sp>
          <p:nvSpPr>
            <p:cNvPr name="Freeform 4" id="4"/>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568AB9"/>
            </a:solidFill>
          </p:spPr>
        </p:sp>
        <p:sp>
          <p:nvSpPr>
            <p:cNvPr name="TextBox 5" id="5"/>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10800000">
            <a:off x="187905" y="5982697"/>
            <a:ext cx="3688357" cy="4114800"/>
          </a:xfrm>
          <a:custGeom>
            <a:avLst/>
            <a:gdLst/>
            <a:ahLst/>
            <a:cxnLst/>
            <a:rect r="r" b="b" t="t" l="l"/>
            <a:pathLst>
              <a:path h="4114800" w="3688357">
                <a:moveTo>
                  <a:pt x="0" y="0"/>
                </a:moveTo>
                <a:lnTo>
                  <a:pt x="3688357" y="0"/>
                </a:lnTo>
                <a:lnTo>
                  <a:pt x="368835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712087" y="457704"/>
            <a:ext cx="5349003" cy="1555217"/>
          </a:xfrm>
          <a:custGeom>
            <a:avLst/>
            <a:gdLst/>
            <a:ahLst/>
            <a:cxnLst/>
            <a:rect r="r" b="b" t="t" l="l"/>
            <a:pathLst>
              <a:path h="1555217" w="5349003">
                <a:moveTo>
                  <a:pt x="0" y="0"/>
                </a:moveTo>
                <a:lnTo>
                  <a:pt x="5349003" y="0"/>
                </a:lnTo>
                <a:lnTo>
                  <a:pt x="5349003" y="1555217"/>
                </a:lnTo>
                <a:lnTo>
                  <a:pt x="0" y="1555217"/>
                </a:lnTo>
                <a:lnTo>
                  <a:pt x="0" y="0"/>
                </a:lnTo>
                <a:close/>
              </a:path>
            </a:pathLst>
          </a:custGeom>
          <a:blipFill>
            <a:blip r:embed="rId6"/>
            <a:stretch>
              <a:fillRect l="0" t="0" r="0" b="0"/>
            </a:stretch>
          </a:blipFill>
        </p:spPr>
      </p:sp>
      <p:sp>
        <p:nvSpPr>
          <p:cNvPr name="Freeform 8" id="8"/>
          <p:cNvSpPr/>
          <p:nvPr/>
        </p:nvSpPr>
        <p:spPr>
          <a:xfrm flipH="false" flipV="false" rot="0">
            <a:off x="5124045" y="2012921"/>
            <a:ext cx="8039910" cy="6854301"/>
          </a:xfrm>
          <a:custGeom>
            <a:avLst/>
            <a:gdLst/>
            <a:ahLst/>
            <a:cxnLst/>
            <a:rect r="r" b="b" t="t" l="l"/>
            <a:pathLst>
              <a:path h="6854301" w="8039910">
                <a:moveTo>
                  <a:pt x="0" y="0"/>
                </a:moveTo>
                <a:lnTo>
                  <a:pt x="8039910" y="0"/>
                </a:lnTo>
                <a:lnTo>
                  <a:pt x="8039910" y="6854301"/>
                </a:lnTo>
                <a:lnTo>
                  <a:pt x="0" y="6854301"/>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028700"/>
            <a:ext cx="18288000" cy="8454259"/>
          </a:xfrm>
          <a:custGeom>
            <a:avLst/>
            <a:gdLst/>
            <a:ahLst/>
            <a:cxnLst/>
            <a:rect r="r" b="b" t="t" l="l"/>
            <a:pathLst>
              <a:path h="8454259" w="18288000">
                <a:moveTo>
                  <a:pt x="0" y="0"/>
                </a:moveTo>
                <a:lnTo>
                  <a:pt x="18288000" y="0"/>
                </a:lnTo>
                <a:lnTo>
                  <a:pt x="18288000" y="8454259"/>
                </a:lnTo>
                <a:lnTo>
                  <a:pt x="0" y="8454259"/>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62022"/>
            <a:ext cx="18288000" cy="9362956"/>
          </a:xfrm>
          <a:custGeom>
            <a:avLst/>
            <a:gdLst/>
            <a:ahLst/>
            <a:cxnLst/>
            <a:rect r="r" b="b" t="t" l="l"/>
            <a:pathLst>
              <a:path h="9362956" w="18288000">
                <a:moveTo>
                  <a:pt x="0" y="0"/>
                </a:moveTo>
                <a:lnTo>
                  <a:pt x="18288000" y="0"/>
                </a:lnTo>
                <a:lnTo>
                  <a:pt x="18288000" y="9362956"/>
                </a:lnTo>
                <a:lnTo>
                  <a:pt x="0" y="9362956"/>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24525"/>
            <a:ext cx="18288000" cy="8481678"/>
          </a:xfrm>
          <a:custGeom>
            <a:avLst/>
            <a:gdLst/>
            <a:ahLst/>
            <a:cxnLst/>
            <a:rect r="r" b="b" t="t" l="l"/>
            <a:pathLst>
              <a:path h="8481678" w="18288000">
                <a:moveTo>
                  <a:pt x="0" y="0"/>
                </a:moveTo>
                <a:lnTo>
                  <a:pt x="18288000" y="0"/>
                </a:lnTo>
                <a:lnTo>
                  <a:pt x="18288000" y="8481678"/>
                </a:lnTo>
                <a:lnTo>
                  <a:pt x="0" y="8481678"/>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37321"/>
            <a:ext cx="18288000" cy="9012359"/>
          </a:xfrm>
          <a:custGeom>
            <a:avLst/>
            <a:gdLst/>
            <a:ahLst/>
            <a:cxnLst/>
            <a:rect r="r" b="b" t="t" l="l"/>
            <a:pathLst>
              <a:path h="9012359" w="18288000">
                <a:moveTo>
                  <a:pt x="0" y="0"/>
                </a:moveTo>
                <a:lnTo>
                  <a:pt x="18288000" y="0"/>
                </a:lnTo>
                <a:lnTo>
                  <a:pt x="18288000" y="9012358"/>
                </a:lnTo>
                <a:lnTo>
                  <a:pt x="0" y="9012358"/>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05159"/>
            <a:ext cx="18288000" cy="8525083"/>
          </a:xfrm>
          <a:custGeom>
            <a:avLst/>
            <a:gdLst/>
            <a:ahLst/>
            <a:cxnLst/>
            <a:rect r="r" b="b" t="t" l="l"/>
            <a:pathLst>
              <a:path h="8525083" w="18288000">
                <a:moveTo>
                  <a:pt x="0" y="0"/>
                </a:moveTo>
                <a:lnTo>
                  <a:pt x="18288000" y="0"/>
                </a:lnTo>
                <a:lnTo>
                  <a:pt x="18288000" y="8525083"/>
                </a:lnTo>
                <a:lnTo>
                  <a:pt x="0" y="8525083"/>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43380"/>
            <a:ext cx="18288000" cy="8800241"/>
          </a:xfrm>
          <a:custGeom>
            <a:avLst/>
            <a:gdLst/>
            <a:ahLst/>
            <a:cxnLst/>
            <a:rect r="r" b="b" t="t" l="l"/>
            <a:pathLst>
              <a:path h="8800241" w="18288000">
                <a:moveTo>
                  <a:pt x="0" y="0"/>
                </a:moveTo>
                <a:lnTo>
                  <a:pt x="18288000" y="0"/>
                </a:lnTo>
                <a:lnTo>
                  <a:pt x="18288000" y="8800240"/>
                </a:lnTo>
                <a:lnTo>
                  <a:pt x="0" y="8800240"/>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02654"/>
            <a:ext cx="18288000" cy="8869288"/>
          </a:xfrm>
          <a:custGeom>
            <a:avLst/>
            <a:gdLst/>
            <a:ahLst/>
            <a:cxnLst/>
            <a:rect r="r" b="b" t="t" l="l"/>
            <a:pathLst>
              <a:path h="8869288" w="18288000">
                <a:moveTo>
                  <a:pt x="0" y="0"/>
                </a:moveTo>
                <a:lnTo>
                  <a:pt x="18288000" y="0"/>
                </a:lnTo>
                <a:lnTo>
                  <a:pt x="18288000" y="8869288"/>
                </a:lnTo>
                <a:lnTo>
                  <a:pt x="0" y="8869288"/>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DAGCsWIsIlw</dc:identifier>
  <dcterms:modified xsi:type="dcterms:W3CDTF">2011-08-01T06:04:30Z</dcterms:modified>
  <cp:revision>1</cp:revision>
  <dc:title>Presentación Proyecto Trabajo Creativa Profesional Azul</dc:title>
</cp:coreProperties>
</file>